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77" r:id="rId3"/>
    <p:sldId id="345" r:id="rId4"/>
    <p:sldId id="347" r:id="rId5"/>
    <p:sldId id="353" r:id="rId6"/>
    <p:sldId id="341" r:id="rId7"/>
    <p:sldId id="343" r:id="rId8"/>
    <p:sldId id="354" r:id="rId9"/>
    <p:sldId id="349" r:id="rId10"/>
  </p:sldIdLst>
  <p:sldSz cx="9144000" cy="5143500" type="screen16x9"/>
  <p:notesSz cx="6858000" cy="9144000"/>
  <p:defaultTextStyle>
    <a:lvl1pPr defTabSz="457200">
      <a:defRPr>
        <a:latin typeface="+mj-lt"/>
        <a:ea typeface="+mj-ea"/>
        <a:cs typeface="+mj-cs"/>
        <a:sym typeface="Helvetica Neue"/>
      </a:defRPr>
    </a:lvl1pPr>
    <a:lvl2pPr defTabSz="457200">
      <a:defRPr>
        <a:latin typeface="+mj-lt"/>
        <a:ea typeface="+mj-ea"/>
        <a:cs typeface="+mj-cs"/>
        <a:sym typeface="Helvetica Neue"/>
      </a:defRPr>
    </a:lvl2pPr>
    <a:lvl3pPr defTabSz="457200">
      <a:defRPr>
        <a:latin typeface="+mj-lt"/>
        <a:ea typeface="+mj-ea"/>
        <a:cs typeface="+mj-cs"/>
        <a:sym typeface="Helvetica Neue"/>
      </a:defRPr>
    </a:lvl3pPr>
    <a:lvl4pPr defTabSz="457200">
      <a:defRPr>
        <a:latin typeface="+mj-lt"/>
        <a:ea typeface="+mj-ea"/>
        <a:cs typeface="+mj-cs"/>
        <a:sym typeface="Helvetica Neue"/>
      </a:defRPr>
    </a:lvl4pPr>
    <a:lvl5pPr defTabSz="457200">
      <a:defRPr>
        <a:latin typeface="+mj-lt"/>
        <a:ea typeface="+mj-ea"/>
        <a:cs typeface="+mj-cs"/>
        <a:sym typeface="Helvetica Neue"/>
      </a:defRPr>
    </a:lvl5pPr>
    <a:lvl6pPr defTabSz="457200">
      <a:defRPr>
        <a:latin typeface="+mj-lt"/>
        <a:ea typeface="+mj-ea"/>
        <a:cs typeface="+mj-cs"/>
        <a:sym typeface="Helvetica Neue"/>
      </a:defRPr>
    </a:lvl6pPr>
    <a:lvl7pPr defTabSz="457200">
      <a:defRPr>
        <a:latin typeface="+mj-lt"/>
        <a:ea typeface="+mj-ea"/>
        <a:cs typeface="+mj-cs"/>
        <a:sym typeface="Helvetica Neue"/>
      </a:defRPr>
    </a:lvl7pPr>
    <a:lvl8pPr defTabSz="457200">
      <a:defRPr>
        <a:latin typeface="+mj-lt"/>
        <a:ea typeface="+mj-ea"/>
        <a:cs typeface="+mj-cs"/>
        <a:sym typeface="Helvetica Neue"/>
      </a:defRPr>
    </a:lvl8pPr>
    <a:lvl9pPr defTabSz="457200">
      <a:defRPr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in Barber" initials="KB" lastIdx="3" clrIdx="0"/>
  <p:cmAuthor id="1" name="Bridget Haimberg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F17"/>
    <a:srgbClr val="006BB6"/>
    <a:srgbClr val="FFFFFF"/>
    <a:srgbClr val="A00000"/>
    <a:srgbClr val="D1D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84" autoAdjust="0"/>
    <p:restoredTop sz="76547" autoAdjust="0"/>
  </p:normalViewPr>
  <p:slideViewPr>
    <p:cSldViewPr snapToGrid="0" snapToObjects="1">
      <p:cViewPr>
        <p:scale>
          <a:sx n="80" d="100"/>
          <a:sy n="80" d="100"/>
        </p:scale>
        <p:origin x="-1704" y="-696"/>
      </p:cViewPr>
      <p:guideLst>
        <p:guide orient="horz" pos="323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65969525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443893" y="1010117"/>
            <a:ext cx="6580156" cy="1426111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defRPr sz="4200" b="0"/>
            </a:lvl1pPr>
          </a:lstStyle>
          <a:p>
            <a:pPr lvl="0">
              <a:defRPr sz="1800"/>
            </a:pPr>
            <a:r>
              <a:rPr sz="4200" dirty="0"/>
              <a:t>Title Text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 b="0"/>
            </a:pPr>
            <a:r>
              <a:rPr sz="2800" b="1" dirty="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80808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80808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80808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80808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80808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4936125"/>
          </a:xfrm>
          <a:prstGeom prst="rect">
            <a:avLst/>
          </a:prstGeom>
          <a:solidFill>
            <a:srgbClr val="002D45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67634" y="460630"/>
            <a:ext cx="8837218" cy="1460355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222663" y="1920982"/>
            <a:ext cx="8821947" cy="213717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i="1">
                <a:solidFill>
                  <a:srgbClr val="FFFFFF"/>
                </a:solidFill>
              </a:defRPr>
            </a:lvl1pPr>
            <a:lvl2pPr marL="751114" indent="-293914">
              <a:buClrTx/>
              <a:buFontTx/>
              <a:defRPr i="1">
                <a:solidFill>
                  <a:srgbClr val="FFFFFF"/>
                </a:solidFill>
              </a:defRPr>
            </a:lvl2pPr>
            <a:lvl3pPr marL="1175657" indent="-261257">
              <a:buClrTx/>
              <a:buFontTx/>
              <a:defRPr i="1">
                <a:solidFill>
                  <a:srgbClr val="FFFFFF"/>
                </a:solidFill>
              </a:defRPr>
            </a:lvl3pPr>
            <a:lvl4pPr marL="1665514" indent="-293914">
              <a:buClrTx/>
              <a:buFontTx/>
              <a:defRPr i="1">
                <a:solidFill>
                  <a:srgbClr val="FFFFFF"/>
                </a:solidFill>
              </a:defRPr>
            </a:lvl4pPr>
            <a:lvl5pPr marL="2122714" indent="-293914">
              <a:buClrTx/>
              <a:buFontTx/>
              <a:defRPr i="1">
                <a:solidFill>
                  <a:srgbClr val="FFFFFF"/>
                </a:solidFill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400" i="1" dirty="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400" i="1" dirty="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400" i="1" dirty="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400" i="1" dirty="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400" i="1" dirty="0">
                <a:solidFill>
                  <a:srgbClr val="FFFFFF"/>
                </a:solidFill>
              </a:rPr>
              <a:t>Body Level Five</a:t>
            </a:r>
          </a:p>
        </p:txBody>
      </p:sp>
      <p:pic>
        <p:nvPicPr>
          <p:cNvPr id="16" name="image3.png" descr="C:\Users\malcolm.ross\Pictures\Appian BG Dropped 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578" y="3861891"/>
            <a:ext cx="1567874" cy="645942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0" y="4938950"/>
            <a:ext cx="9144000" cy="205874"/>
          </a:xfrm>
          <a:prstGeom prst="rect">
            <a:avLst/>
          </a:prstGeom>
          <a:gradFill>
            <a:gsLst>
              <a:gs pos="0">
                <a:srgbClr val="9F0927"/>
              </a:gs>
              <a:gs pos="100000">
                <a:srgbClr val="72091C"/>
              </a:gs>
            </a:gsLst>
            <a:lin ang="162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4911637"/>
            <a:ext cx="9144000" cy="233227"/>
          </a:xfrm>
          <a:prstGeom prst="rect">
            <a:avLst/>
          </a:prstGeom>
          <a:gradFill>
            <a:gsLst>
              <a:gs pos="0">
                <a:srgbClr val="9F0927"/>
              </a:gs>
              <a:gs pos="100000">
                <a:srgbClr val="72091C"/>
              </a:gs>
            </a:gsLst>
            <a:lin ang="162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spcBef>
                <a:spcPts val="400"/>
              </a:spcBef>
              <a:defRPr sz="14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0" y="494632"/>
            <a:ext cx="9144000" cy="27434"/>
          </a:xfrm>
          <a:prstGeom prst="rect">
            <a:avLst/>
          </a:prstGeom>
          <a:gradFill>
            <a:gsLst>
              <a:gs pos="0">
                <a:srgbClr val="BFBFBF"/>
              </a:gs>
              <a:gs pos="100000">
                <a:srgbClr val="808080"/>
              </a:gs>
            </a:gsLst>
            <a:lin ang="162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spcBef>
                <a:spcPts val="400"/>
              </a:spcBef>
              <a:defRPr sz="14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pic>
        <p:nvPicPr>
          <p:cNvPr id="23" name="image4.png" descr="appianl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39946" y="4942332"/>
            <a:ext cx="458539" cy="188912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184496" y="0"/>
            <a:ext cx="8713989" cy="494714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/>
          </a:lstStyle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190500" y="720620"/>
            <a:ext cx="8699500" cy="4422881"/>
          </a:xfrm>
          <a:prstGeom prst="rect">
            <a:avLst/>
          </a:prstGeom>
        </p:spPr>
        <p:txBody>
          <a:bodyPr>
            <a:noAutofit/>
          </a:bodyPr>
          <a:lstStyle>
            <a:lvl1pPr marL="290513" indent="-290513" defTabSz="914400">
              <a:spcBef>
                <a:spcPts val="700"/>
              </a:spcBef>
              <a:buClrTx/>
              <a:buFont typeface="Wingdings"/>
              <a:buChar char="▪"/>
              <a:defRPr sz="2200">
                <a:solidFill>
                  <a:srgbClr val="000000"/>
                </a:solidFill>
              </a:defRPr>
            </a:lvl1pPr>
            <a:lvl2pPr marL="773112" indent="-314325" defTabSz="914400">
              <a:spcBef>
                <a:spcPts val="700"/>
              </a:spcBef>
              <a:buClrTx/>
              <a:buFont typeface="Wingdings"/>
              <a:buChar char="▪"/>
              <a:defRPr sz="2200">
                <a:solidFill>
                  <a:srgbClr val="000000"/>
                </a:solidFill>
              </a:defRPr>
            </a:lvl2pPr>
            <a:lvl3pPr marL="1267529" indent="-353129" defTabSz="914400">
              <a:spcBef>
                <a:spcPts val="700"/>
              </a:spcBef>
              <a:buClrTx/>
              <a:buFont typeface="Wingdings"/>
              <a:buChar char="▪"/>
              <a:defRPr sz="2200">
                <a:solidFill>
                  <a:srgbClr val="000000"/>
                </a:solidFill>
              </a:defRPr>
            </a:lvl3pPr>
            <a:lvl4pPr marL="1641021" indent="-269421" defTabSz="914400">
              <a:spcBef>
                <a:spcPts val="700"/>
              </a:spcBef>
              <a:buClrTx/>
              <a:buFont typeface="Wingdings"/>
              <a:defRPr sz="2200">
                <a:solidFill>
                  <a:srgbClr val="000000"/>
                </a:solidFill>
              </a:defRPr>
            </a:lvl4pPr>
            <a:lvl5pPr marL="2098221" indent="-269421" defTabSz="914400">
              <a:spcBef>
                <a:spcPts val="700"/>
              </a:spcBef>
              <a:buClrTx/>
              <a:buFont typeface="Wingdings"/>
              <a:defRPr sz="22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Five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152400" y="0"/>
            <a:ext cx="8788400" cy="44053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 b="0"/>
            </a:pPr>
            <a:r>
              <a:rPr sz="3200" b="1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190500" y="657228"/>
            <a:ext cx="4273550" cy="310038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808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808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808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808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8080"/>
                </a:solidFill>
              </a:rPr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xfrm>
            <a:off x="0" y="4591050"/>
            <a:ext cx="609600" cy="3708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1.jpeg" descr="AATW_PPT_FOOT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4686300"/>
            <a:ext cx="68580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1413198" y="0"/>
            <a:ext cx="6572251" cy="550071"/>
          </a:xfrm>
          <a:prstGeom prst="rect">
            <a:avLst/>
          </a:prstGeom>
        </p:spPr>
        <p:txBody>
          <a:bodyPr lIns="35099" tIns="35099" rIns="35099" bIns="35099"/>
          <a:lstStyle>
            <a:lvl1pPr>
              <a:defRPr sz="2000" b="0">
                <a:solidFill>
                  <a:srgbClr val="B60A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B60A24"/>
                </a:solidFill>
              </a:rP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1428750" y="742950"/>
            <a:ext cx="6343650" cy="4400550"/>
          </a:xfrm>
          <a:prstGeom prst="rect">
            <a:avLst/>
          </a:prstGeom>
        </p:spPr>
        <p:txBody>
          <a:bodyPr lIns="35099" tIns="35099" rIns="35099" bIns="35099">
            <a:noAutofit/>
          </a:bodyPr>
          <a:lstStyle>
            <a:lvl1pPr>
              <a:spcBef>
                <a:spcPts val="800"/>
              </a:spcBef>
              <a:buClrTx/>
              <a:buSzTx/>
              <a:buFontTx/>
              <a:buNone/>
              <a:defRPr sz="140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indent="0">
              <a:spcBef>
                <a:spcPts val="800"/>
              </a:spcBef>
              <a:buClrTx/>
              <a:buSzTx/>
              <a:buFontTx/>
              <a:buNone/>
              <a:defRPr sz="140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42900" indent="0">
              <a:spcBef>
                <a:spcPts val="800"/>
              </a:spcBef>
              <a:buClrTx/>
              <a:buSzTx/>
              <a:buFontTx/>
              <a:buNone/>
              <a:defRPr sz="140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42900" indent="0">
              <a:spcBef>
                <a:spcPts val="800"/>
              </a:spcBef>
              <a:buClrTx/>
              <a:buSzTx/>
              <a:buFontTx/>
              <a:buNone/>
              <a:defRPr sz="140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42900" indent="0">
              <a:spcBef>
                <a:spcPts val="800"/>
              </a:spcBef>
              <a:buClrTx/>
              <a:buSzTx/>
              <a:buFontTx/>
              <a:buNone/>
              <a:defRPr sz="140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353535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353535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353535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353535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353535"/>
                </a:solidFill>
              </a:rPr>
              <a:t>Body Level Five</a:t>
            </a:r>
          </a:p>
        </p:txBody>
      </p:sp>
      <p:sp>
        <p:nvSpPr>
          <p:cNvPr id="38" name="Shape 38"/>
          <p:cNvSpPr/>
          <p:nvPr/>
        </p:nvSpPr>
        <p:spPr>
          <a:xfrm>
            <a:off x="7789068" y="4883149"/>
            <a:ext cx="228601" cy="13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099" tIns="35099" rIns="35099" bIns="35099">
            <a:spAutoFit/>
          </a:bodyPr>
          <a:lstStyle>
            <a:lvl1pPr algn="ctr">
              <a:defRPr sz="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">
                <a:solidFill>
                  <a:srgbClr val="FFFFFF"/>
                </a:solidFill>
              </a:rPr>
              <a:t>‹#›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4783835"/>
            <a:ext cx="9144000" cy="35966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304800" y="0"/>
            <a:ext cx="8539844" cy="888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 b="0"/>
            </a:pPr>
            <a:r>
              <a:rPr sz="2800" b="1" dirty="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304799" y="900808"/>
            <a:ext cx="8539844" cy="4242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80808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80808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80808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80808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808080"/>
                </a:solid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254984" y="4880750"/>
            <a:ext cx="307349" cy="650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transition spd="med"/>
  <p:timing>
    <p:tnLst>
      <p:par>
        <p:cTn id="1" dur="indefinite" restart="never" nodeType="tmRoot"/>
      </p:par>
    </p:tnLst>
  </p:timing>
  <p:txStyles>
    <p:titleStyle>
      <a:lvl1pPr defTabSz="457200">
        <a:defRPr sz="2800" b="1"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  <a:sym typeface="Calibri"/>
        </a:defRPr>
      </a:lvl1pPr>
      <a:lvl2pPr defTabSz="457200">
        <a:defRPr sz="2800" b="1">
          <a:latin typeface="Calibri"/>
          <a:ea typeface="Calibri"/>
          <a:cs typeface="Calibri"/>
          <a:sym typeface="Calibri"/>
        </a:defRPr>
      </a:lvl2pPr>
      <a:lvl3pPr defTabSz="457200">
        <a:defRPr sz="2800" b="1">
          <a:latin typeface="Calibri"/>
          <a:ea typeface="Calibri"/>
          <a:cs typeface="Calibri"/>
          <a:sym typeface="Calibri"/>
        </a:defRPr>
      </a:lvl3pPr>
      <a:lvl4pPr defTabSz="457200">
        <a:defRPr sz="2800" b="1">
          <a:latin typeface="Calibri"/>
          <a:ea typeface="Calibri"/>
          <a:cs typeface="Calibri"/>
          <a:sym typeface="Calibri"/>
        </a:defRPr>
      </a:lvl4pPr>
      <a:lvl5pPr defTabSz="457200">
        <a:defRPr sz="2800" b="1">
          <a:latin typeface="Calibri"/>
          <a:ea typeface="Calibri"/>
          <a:cs typeface="Calibri"/>
          <a:sym typeface="Calibri"/>
        </a:defRPr>
      </a:lvl5pPr>
      <a:lvl6pPr defTabSz="457200">
        <a:defRPr sz="2800" b="1">
          <a:latin typeface="Calibri"/>
          <a:ea typeface="Calibri"/>
          <a:cs typeface="Calibri"/>
          <a:sym typeface="Calibri"/>
        </a:defRPr>
      </a:lvl6pPr>
      <a:lvl7pPr defTabSz="457200">
        <a:defRPr sz="2800" b="1">
          <a:latin typeface="Calibri"/>
          <a:ea typeface="Calibri"/>
          <a:cs typeface="Calibri"/>
          <a:sym typeface="Calibri"/>
        </a:defRPr>
      </a:lvl7pPr>
      <a:lvl8pPr defTabSz="457200">
        <a:defRPr sz="2800" b="1">
          <a:latin typeface="Calibri"/>
          <a:ea typeface="Calibri"/>
          <a:cs typeface="Calibri"/>
          <a:sym typeface="Calibri"/>
        </a:defRPr>
      </a:lvl8pPr>
      <a:lvl9pPr defTabSz="457200">
        <a:defRPr sz="2800" b="1">
          <a:latin typeface="Calibri"/>
          <a:ea typeface="Calibri"/>
          <a:cs typeface="Calibri"/>
          <a:sym typeface="Calibri"/>
        </a:defRPr>
      </a:lvl9pPr>
    </p:titleStyle>
    <p:bodyStyle>
      <a:lvl1pPr marL="342900" indent="-342900" defTabSz="457200">
        <a:spcBef>
          <a:spcPts val="500"/>
        </a:spcBef>
        <a:buClr>
          <a:srgbClr val="F49A25"/>
        </a:buClr>
        <a:buSzPct val="100000"/>
        <a:buFont typeface="Arial"/>
        <a:buChar char="•"/>
        <a:defRPr sz="2400">
          <a:solidFill>
            <a:srgbClr val="808080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  <a:sym typeface="Calibri"/>
        </a:defRPr>
      </a:lvl1pPr>
      <a:lvl2pPr marL="800100" indent="-342900" defTabSz="457200">
        <a:spcBef>
          <a:spcPts val="500"/>
        </a:spcBef>
        <a:buClr>
          <a:srgbClr val="F49A25"/>
        </a:buClr>
        <a:buSzPct val="100000"/>
        <a:buFont typeface="Arial"/>
        <a:buChar char="–"/>
        <a:defRPr sz="2400">
          <a:solidFill>
            <a:srgbClr val="808080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  <a:sym typeface="Calibri"/>
        </a:defRPr>
      </a:lvl2pPr>
      <a:lvl3pPr marL="1219200" indent="-304800" defTabSz="457200">
        <a:spcBef>
          <a:spcPts val="500"/>
        </a:spcBef>
        <a:buClr>
          <a:srgbClr val="F49A25"/>
        </a:buClr>
        <a:buSzPct val="100000"/>
        <a:buFont typeface="Arial"/>
        <a:buChar char="•"/>
        <a:defRPr sz="2400">
          <a:solidFill>
            <a:srgbClr val="808080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  <a:sym typeface="Calibri"/>
        </a:defRPr>
      </a:lvl3pPr>
      <a:lvl4pPr marL="1714500" indent="-342900" defTabSz="457200">
        <a:spcBef>
          <a:spcPts val="500"/>
        </a:spcBef>
        <a:buClr>
          <a:srgbClr val="F49A25"/>
        </a:buClr>
        <a:buSzPct val="100000"/>
        <a:buFont typeface="Arial"/>
        <a:buChar char="–"/>
        <a:defRPr sz="2400">
          <a:solidFill>
            <a:srgbClr val="808080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  <a:sym typeface="Calibri"/>
        </a:defRPr>
      </a:lvl4pPr>
      <a:lvl5pPr marL="2171700" indent="-342900" defTabSz="457200">
        <a:spcBef>
          <a:spcPts val="500"/>
        </a:spcBef>
        <a:buClr>
          <a:srgbClr val="F49A25"/>
        </a:buClr>
        <a:buSzPct val="100000"/>
        <a:buFont typeface="Arial"/>
        <a:buChar char="»"/>
        <a:defRPr sz="2400">
          <a:solidFill>
            <a:srgbClr val="808080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  <a:sym typeface="Calibri"/>
        </a:defRPr>
      </a:lvl5pPr>
      <a:lvl6pPr marL="2560320" indent="-274320" defTabSz="457200">
        <a:spcBef>
          <a:spcPts val="500"/>
        </a:spcBef>
        <a:buClr>
          <a:srgbClr val="F49A25"/>
        </a:buClr>
        <a:buSzPct val="100000"/>
        <a:buFont typeface="Arial"/>
        <a:buChar char="•"/>
        <a:defRPr sz="2400">
          <a:solidFill>
            <a:srgbClr val="808080"/>
          </a:solidFill>
          <a:latin typeface="Calibri"/>
          <a:ea typeface="Calibri"/>
          <a:cs typeface="Calibri"/>
          <a:sym typeface="Calibri"/>
        </a:defRPr>
      </a:lvl6pPr>
      <a:lvl7pPr marL="3017520" indent="-274320" defTabSz="457200">
        <a:spcBef>
          <a:spcPts val="500"/>
        </a:spcBef>
        <a:buClr>
          <a:srgbClr val="F49A25"/>
        </a:buClr>
        <a:buSzPct val="100000"/>
        <a:buFont typeface="Arial"/>
        <a:buChar char="•"/>
        <a:defRPr sz="2400">
          <a:solidFill>
            <a:srgbClr val="808080"/>
          </a:solidFill>
          <a:latin typeface="Calibri"/>
          <a:ea typeface="Calibri"/>
          <a:cs typeface="Calibri"/>
          <a:sym typeface="Calibri"/>
        </a:defRPr>
      </a:lvl7pPr>
      <a:lvl8pPr marL="3474720" indent="-274320" defTabSz="457200">
        <a:spcBef>
          <a:spcPts val="500"/>
        </a:spcBef>
        <a:buClr>
          <a:srgbClr val="F49A25"/>
        </a:buClr>
        <a:buSzPct val="100000"/>
        <a:buFont typeface="Arial"/>
        <a:buChar char="•"/>
        <a:defRPr sz="2400">
          <a:solidFill>
            <a:srgbClr val="808080"/>
          </a:solidFill>
          <a:latin typeface="Calibri"/>
          <a:ea typeface="Calibri"/>
          <a:cs typeface="Calibri"/>
          <a:sym typeface="Calibri"/>
        </a:defRPr>
      </a:lvl8pPr>
      <a:lvl9pPr marL="3931920" indent="-274320" defTabSz="457200">
        <a:spcBef>
          <a:spcPts val="500"/>
        </a:spcBef>
        <a:buClr>
          <a:srgbClr val="F49A25"/>
        </a:buClr>
        <a:buSzPct val="100000"/>
        <a:buFont typeface="Arial"/>
        <a:buChar char="•"/>
        <a:defRPr sz="2400">
          <a:solidFill>
            <a:srgbClr val="808080"/>
          </a:solidFill>
          <a:latin typeface="Calibri"/>
          <a:ea typeface="Calibri"/>
          <a:cs typeface="Calibri"/>
          <a:sym typeface="Calibri"/>
        </a:defRPr>
      </a:lvl9pPr>
    </p:bodyStyle>
    <p:otherStyle>
      <a:lvl1pPr defTabSz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defTabSz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defTabSz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defTabSz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defTabSz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defTabSz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defTabSz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defTabSz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defTabSz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443892" y="1010117"/>
            <a:ext cx="7820213" cy="142611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320039">
              <a:defRPr sz="1800"/>
            </a:pPr>
            <a:r>
              <a:rPr lang="en-US" sz="4000" b="1" dirty="0" smtClean="0">
                <a:solidFill>
                  <a:srgbClr val="555555"/>
                </a:solidFill>
                <a:latin typeface="Open Sans"/>
              </a:rPr>
              <a:t>&lt;Customer Name&gt;</a:t>
            </a:r>
            <a:br>
              <a:rPr lang="en-US" sz="4000" b="1" dirty="0" smtClean="0">
                <a:solidFill>
                  <a:srgbClr val="555555"/>
                </a:solidFill>
                <a:latin typeface="Open Sans"/>
              </a:rPr>
            </a:br>
            <a:r>
              <a:rPr lang="en-US" sz="4000" b="1" dirty="0" smtClean="0">
                <a:solidFill>
                  <a:srgbClr val="555555"/>
                </a:solidFill>
                <a:latin typeface="Open Sans"/>
              </a:rPr>
              <a:t>&lt;Project Name&gt; Kickoff</a:t>
            </a:r>
            <a:endParaRPr sz="24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561" y="3743864"/>
            <a:ext cx="6435307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MM/DD/YYYY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and Responsibilities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0376" y="790576"/>
            <a:ext cx="8429624" cy="381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342900" indent="-342900" defTabSz="457200">
              <a:spcBef>
                <a:spcPts val="500"/>
              </a:spcBef>
              <a:buClr>
                <a:srgbClr val="F49A25"/>
              </a:buClr>
              <a:buSzPct val="100000"/>
              <a:buFont typeface="Arial"/>
              <a:buChar char="•"/>
              <a:defRPr sz="2400">
                <a:solidFill>
                  <a:srgbClr val="808080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alibri"/>
              </a:defRPr>
            </a:lvl1pPr>
            <a:lvl2pPr marL="800100" indent="-342900" defTabSz="457200">
              <a:spcBef>
                <a:spcPts val="500"/>
              </a:spcBef>
              <a:buClr>
                <a:srgbClr val="F49A25"/>
              </a:buClr>
              <a:buSzPct val="100000"/>
              <a:buFont typeface="Arial"/>
              <a:buChar char="–"/>
              <a:defRPr sz="2400">
                <a:solidFill>
                  <a:srgbClr val="808080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alibri"/>
              </a:defRPr>
            </a:lvl2pPr>
            <a:lvl3pPr marL="1219200" indent="-304800" defTabSz="457200">
              <a:spcBef>
                <a:spcPts val="500"/>
              </a:spcBef>
              <a:buClr>
                <a:srgbClr val="F49A25"/>
              </a:buClr>
              <a:buSzPct val="100000"/>
              <a:buFont typeface="Arial"/>
              <a:buChar char="•"/>
              <a:defRPr sz="2400">
                <a:solidFill>
                  <a:srgbClr val="808080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alibri"/>
              </a:defRPr>
            </a:lvl3pPr>
            <a:lvl4pPr marL="1714500" indent="-342900" defTabSz="457200">
              <a:spcBef>
                <a:spcPts val="500"/>
              </a:spcBef>
              <a:buClr>
                <a:srgbClr val="F49A25"/>
              </a:buClr>
              <a:buSzPct val="100000"/>
              <a:buFont typeface="Arial"/>
              <a:buChar char="–"/>
              <a:defRPr sz="2400">
                <a:solidFill>
                  <a:srgbClr val="808080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alibri"/>
              </a:defRPr>
            </a:lvl4pPr>
            <a:lvl5pPr marL="2171700" indent="-342900" defTabSz="457200">
              <a:spcBef>
                <a:spcPts val="500"/>
              </a:spcBef>
              <a:buClr>
                <a:srgbClr val="F49A25"/>
              </a:buClr>
              <a:buSzPct val="100000"/>
              <a:buFont typeface="Arial"/>
              <a:buChar char="»"/>
              <a:defRPr sz="2400">
                <a:solidFill>
                  <a:srgbClr val="808080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alibri"/>
              </a:defRPr>
            </a:lvl5pPr>
            <a:lvl6pPr marL="2560320" indent="-274320" defTabSz="457200">
              <a:spcBef>
                <a:spcPts val="500"/>
              </a:spcBef>
              <a:buClr>
                <a:srgbClr val="F49A25"/>
              </a:buClr>
              <a:buSzPct val="100000"/>
              <a:buFont typeface="Arial"/>
              <a:buChar char="•"/>
              <a:defRPr sz="2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17520" indent="-274320" defTabSz="457200">
              <a:spcBef>
                <a:spcPts val="500"/>
              </a:spcBef>
              <a:buClr>
                <a:srgbClr val="F49A25"/>
              </a:buClr>
              <a:buSzPct val="100000"/>
              <a:buFont typeface="Arial"/>
              <a:buChar char="•"/>
              <a:defRPr sz="2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74720" indent="-274320" defTabSz="457200">
              <a:spcBef>
                <a:spcPts val="500"/>
              </a:spcBef>
              <a:buClr>
                <a:srgbClr val="F49A25"/>
              </a:buClr>
              <a:buSzPct val="100000"/>
              <a:buFont typeface="Arial"/>
              <a:buChar char="•"/>
              <a:defRPr sz="2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31920" indent="-274320" defTabSz="457200">
              <a:spcBef>
                <a:spcPts val="500"/>
              </a:spcBef>
              <a:buClr>
                <a:srgbClr val="F49A25"/>
              </a:buClr>
              <a:buSzPct val="100000"/>
              <a:buFont typeface="Arial"/>
              <a:buChar char="•"/>
              <a:defRPr sz="2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en-US" sz="1800" b="1" dirty="0" smtClean="0"/>
              <a:t>Director – </a:t>
            </a:r>
            <a:r>
              <a:rPr lang="en-US" sz="1800" dirty="0" smtClean="0"/>
              <a:t>&lt;name&gt;</a:t>
            </a:r>
          </a:p>
          <a:p>
            <a:pPr marL="1485900" lvl="2" indent="-114300">
              <a:lnSpc>
                <a:spcPct val="90000"/>
              </a:lnSpc>
            </a:pPr>
            <a:r>
              <a:rPr lang="en-US" sz="1600" dirty="0" smtClean="0"/>
              <a:t>Escalation and oversight</a:t>
            </a:r>
          </a:p>
          <a:p>
            <a:pPr marL="1485900" lvl="2" indent="-114300">
              <a:lnSpc>
                <a:spcPct val="90000"/>
              </a:lnSpc>
            </a:pPr>
            <a:r>
              <a:rPr lang="en-US" sz="1600" dirty="0" smtClean="0"/>
              <a:t>Support delivery teams to ensure customer success</a:t>
            </a:r>
          </a:p>
          <a:p>
            <a:pPr marL="1371600" lvl="2" indent="0">
              <a:lnSpc>
                <a:spcPct val="90000"/>
              </a:lnSpc>
              <a:buFont typeface="Arial"/>
              <a:buNone/>
            </a:pPr>
            <a:endParaRPr lang="en-US" sz="1600" dirty="0" smtClean="0"/>
          </a:p>
          <a:p>
            <a:pPr marL="0" indent="0">
              <a:lnSpc>
                <a:spcPct val="90000"/>
              </a:lnSpc>
              <a:buFont typeface="Arial"/>
              <a:buNone/>
            </a:pPr>
            <a:endParaRPr lang="en-US" sz="18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1800" b="1" dirty="0" smtClean="0"/>
              <a:t>Project Lead</a:t>
            </a:r>
            <a:r>
              <a:rPr lang="en-US" sz="1800" dirty="0" smtClean="0"/>
              <a:t>– </a:t>
            </a:r>
            <a:r>
              <a:rPr lang="en-US" sz="1800" dirty="0"/>
              <a:t>&lt;name&gt;</a:t>
            </a:r>
          </a:p>
          <a:p>
            <a:pPr marL="1485900" lvl="2" indent="-114300">
              <a:lnSpc>
                <a:spcPct val="90000"/>
              </a:lnSpc>
            </a:pPr>
            <a:r>
              <a:rPr lang="en-US" sz="1600" dirty="0" smtClean="0"/>
              <a:t>Responsible overall project success</a:t>
            </a:r>
          </a:p>
          <a:p>
            <a:pPr marL="1485900" lvl="2" indent="-114300">
              <a:lnSpc>
                <a:spcPct val="90000"/>
              </a:lnSpc>
            </a:pPr>
            <a:r>
              <a:rPr lang="en-US" sz="1600" dirty="0" smtClean="0"/>
              <a:t>Supervises the work of other team members</a:t>
            </a:r>
          </a:p>
          <a:p>
            <a:pPr marL="1485900" lvl="2" indent="-114300">
              <a:lnSpc>
                <a:spcPct val="90000"/>
              </a:lnSpc>
            </a:pPr>
            <a:r>
              <a:rPr lang="en-US" sz="1600" dirty="0" smtClean="0"/>
              <a:t>Guides and reviews technical design</a:t>
            </a:r>
          </a:p>
          <a:p>
            <a:pPr marL="1485900" lvl="2" indent="-114300">
              <a:lnSpc>
                <a:spcPct val="90000"/>
              </a:lnSpc>
            </a:pPr>
            <a:r>
              <a:rPr lang="en-US" sz="1600" dirty="0" smtClean="0"/>
              <a:t>Work with PO on planning activities, requirements analysis and scope management</a:t>
            </a:r>
          </a:p>
          <a:p>
            <a:pPr marL="1485900" lvl="2" indent="-114300">
              <a:lnSpc>
                <a:spcPct val="90000"/>
              </a:lnSpc>
            </a:pPr>
            <a:r>
              <a:rPr lang="en-US" sz="1600" dirty="0" smtClean="0"/>
              <a:t>Full-time during first 2 weeks, part-time during other portions of engagement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460376" y="1162050"/>
            <a:ext cx="1282699" cy="704850"/>
          </a:xfrm>
          <a:prstGeom prst="rect">
            <a:avLst/>
          </a:prstGeom>
          <a:solidFill>
            <a:schemeClr val="tx2"/>
          </a:solidFill>
          <a:ln w="25400" cap="flat">
            <a:solidFill>
              <a:srgbClr val="4F81BD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algn="ctr" rtl="0" latinLnBrk="1" hangingPunct="0"/>
            <a:r>
              <a:rPr lang="en-US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Photo</a:t>
            </a:r>
          </a:p>
        </p:txBody>
      </p:sp>
      <p:sp>
        <p:nvSpPr>
          <p:cNvPr id="7" name="Rectangle 6"/>
          <p:cNvSpPr/>
          <p:nvPr/>
        </p:nvSpPr>
        <p:spPr>
          <a:xfrm>
            <a:off x="460376" y="2714626"/>
            <a:ext cx="1282699" cy="704850"/>
          </a:xfrm>
          <a:prstGeom prst="rect">
            <a:avLst/>
          </a:prstGeom>
          <a:solidFill>
            <a:schemeClr val="tx2"/>
          </a:solidFill>
          <a:ln w="25400" cap="flat">
            <a:solidFill>
              <a:srgbClr val="4F81BD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algn="ctr" rtl="0" latinLnBrk="1" hangingPunct="0"/>
            <a:r>
              <a:rPr lang="en-US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Photo</a:t>
            </a:r>
          </a:p>
        </p:txBody>
      </p:sp>
      <p:sp>
        <p:nvSpPr>
          <p:cNvPr id="8" name="Rectangle 7"/>
          <p:cNvSpPr/>
          <p:nvPr/>
        </p:nvSpPr>
        <p:spPr>
          <a:xfrm>
            <a:off x="6765020" y="1457327"/>
            <a:ext cx="2079624" cy="1466850"/>
          </a:xfrm>
          <a:prstGeom prst="rect">
            <a:avLst/>
          </a:prstGeom>
          <a:solidFill>
            <a:schemeClr val="accent1"/>
          </a:solidFill>
          <a:ln w="25400" cap="flat">
            <a:solidFill>
              <a:srgbClr val="4F81BD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algn="ctr" rtl="0" latinLnBrk="1" hangingPunct="0"/>
            <a:r>
              <a:rPr lang="en-US" dirty="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t>*Sample only:</a:t>
            </a:r>
          </a:p>
          <a:p>
            <a:pPr algn="ctr" rtl="0" latinLnBrk="1" hangingPunct="0"/>
            <a:r>
              <a:rPr lang="en-US" dirty="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t>Adjust as necessary based on project </a:t>
            </a:r>
          </a:p>
          <a:p>
            <a:pPr algn="ctr" rtl="0" latinLnBrk="1" hangingPunct="0"/>
            <a:r>
              <a:rPr lang="en-US" dirty="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t>specifics</a:t>
            </a:r>
          </a:p>
        </p:txBody>
      </p:sp>
    </p:spTree>
    <p:extLst>
      <p:ext uri="{BB962C8B-B14F-4D97-AF65-F5344CB8AC3E}">
        <p14:creationId xmlns:p14="http://schemas.microsoft.com/office/powerpoint/2010/main" val="32316987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Appian Team Roles and Responsibilities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33245"/>
            <a:ext cx="8699500" cy="391495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b="1" dirty="0" smtClean="0"/>
              <a:t>Tech Lead </a:t>
            </a:r>
            <a:r>
              <a:rPr lang="en-US" sz="1800" dirty="0" smtClean="0"/>
              <a:t>– </a:t>
            </a:r>
            <a:r>
              <a:rPr lang="en-US" sz="1800" dirty="0"/>
              <a:t>&lt;name&gt;</a:t>
            </a:r>
          </a:p>
          <a:p>
            <a:pPr marL="1485900" lvl="2" indent="-114300" eaLnBrk="1" hangingPunct="1">
              <a:lnSpc>
                <a:spcPct val="90000"/>
              </a:lnSpc>
            </a:pPr>
            <a:r>
              <a:rPr lang="en-US" sz="1600" dirty="0" smtClean="0"/>
              <a:t>Day </a:t>
            </a:r>
            <a:r>
              <a:rPr lang="en-US" sz="1600" dirty="0"/>
              <a:t>to day </a:t>
            </a:r>
            <a:r>
              <a:rPr lang="en-US" sz="1600" dirty="0" smtClean="0"/>
              <a:t>project </a:t>
            </a:r>
            <a:r>
              <a:rPr lang="en-US" sz="1600" dirty="0"/>
              <a:t>lead</a:t>
            </a:r>
          </a:p>
          <a:p>
            <a:pPr marL="1485900" lvl="2" indent="-114300" eaLnBrk="1" hangingPunct="1">
              <a:lnSpc>
                <a:spcPct val="90000"/>
              </a:lnSpc>
            </a:pPr>
            <a:r>
              <a:rPr lang="en-US" sz="1600" dirty="0"/>
              <a:t>Key contributor on planning activities, requirements analysis and scope management</a:t>
            </a:r>
          </a:p>
          <a:p>
            <a:pPr marL="1485900" lvl="2" indent="-114300" eaLnBrk="1" hangingPunct="1">
              <a:lnSpc>
                <a:spcPct val="90000"/>
              </a:lnSpc>
            </a:pPr>
            <a:r>
              <a:rPr lang="en-US" sz="1600" dirty="0"/>
              <a:t>Full-time throughout the life of the project</a:t>
            </a:r>
          </a:p>
          <a:p>
            <a:pPr marL="458788" lvl="1" indent="0" eaLnBrk="1" hangingPunct="1">
              <a:lnSpc>
                <a:spcPct val="90000"/>
              </a:lnSpc>
              <a:buNone/>
            </a:pPr>
            <a:endParaRPr lang="en-US" sz="11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b="1" dirty="0" smtClean="0"/>
              <a:t>Delivery Team Member </a:t>
            </a:r>
            <a:r>
              <a:rPr lang="en-US" sz="1800" dirty="0" smtClean="0"/>
              <a:t>– </a:t>
            </a:r>
            <a:r>
              <a:rPr lang="en-US" sz="1800" dirty="0"/>
              <a:t>&lt;name&gt;</a:t>
            </a:r>
          </a:p>
          <a:p>
            <a:pPr marL="1485900" lvl="2" indent="-114300" eaLnBrk="1" hangingPunct="1">
              <a:lnSpc>
                <a:spcPct val="90000"/>
              </a:lnSpc>
            </a:pPr>
            <a:r>
              <a:rPr lang="en-US" sz="1600" dirty="0" smtClean="0"/>
              <a:t>Process Designer</a:t>
            </a:r>
          </a:p>
          <a:p>
            <a:pPr marL="1485900" lvl="2" indent="-114300" eaLnBrk="1" hangingPunct="1">
              <a:lnSpc>
                <a:spcPct val="90000"/>
              </a:lnSpc>
            </a:pPr>
            <a:r>
              <a:rPr lang="en-US" sz="1600" dirty="0" smtClean="0"/>
              <a:t>Full-time </a:t>
            </a:r>
            <a:r>
              <a:rPr lang="en-US" sz="1600" dirty="0"/>
              <a:t>throughout the life of the project</a:t>
            </a:r>
          </a:p>
          <a:p>
            <a:pPr lvl="1"/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b="1" dirty="0"/>
              <a:t>Delivery Team </a:t>
            </a:r>
            <a:r>
              <a:rPr lang="en-US" sz="1800" b="1" dirty="0" smtClean="0"/>
              <a:t>Member </a:t>
            </a:r>
            <a:r>
              <a:rPr lang="en-US" sz="1800" dirty="0" smtClean="0"/>
              <a:t>– </a:t>
            </a:r>
            <a:r>
              <a:rPr lang="en-US" sz="1800" dirty="0"/>
              <a:t>&lt;name&gt;</a:t>
            </a:r>
          </a:p>
          <a:p>
            <a:pPr marL="1485900" lvl="2" indent="-114300" eaLnBrk="1" hangingPunct="1">
              <a:lnSpc>
                <a:spcPct val="90000"/>
              </a:lnSpc>
            </a:pPr>
            <a:r>
              <a:rPr lang="en-US" sz="1600" dirty="0" smtClean="0"/>
              <a:t>Process </a:t>
            </a:r>
            <a:r>
              <a:rPr lang="en-US" sz="1600" dirty="0"/>
              <a:t>Designer</a:t>
            </a:r>
          </a:p>
          <a:p>
            <a:pPr marL="1485900" lvl="2" indent="-114300" eaLnBrk="1" hangingPunct="1">
              <a:lnSpc>
                <a:spcPct val="90000"/>
              </a:lnSpc>
            </a:pPr>
            <a:r>
              <a:rPr lang="en-US" sz="1600" dirty="0"/>
              <a:t>Full-time throughout the life of the </a:t>
            </a:r>
            <a:r>
              <a:rPr lang="en-US" sz="1600" dirty="0" smtClean="0"/>
              <a:t>project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190500" y="1162050"/>
            <a:ext cx="1282699" cy="704850"/>
          </a:xfrm>
          <a:prstGeom prst="rect">
            <a:avLst/>
          </a:prstGeom>
          <a:solidFill>
            <a:schemeClr val="tx2"/>
          </a:solidFill>
          <a:ln w="25400" cap="flat">
            <a:solidFill>
              <a:srgbClr val="4F81BD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algn="ctr" rtl="0" latinLnBrk="1" hangingPunct="0"/>
            <a:r>
              <a:rPr lang="en-US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Photo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0500" y="2647950"/>
            <a:ext cx="1282699" cy="704850"/>
          </a:xfrm>
          <a:prstGeom prst="rect">
            <a:avLst/>
          </a:prstGeom>
          <a:solidFill>
            <a:schemeClr val="tx2"/>
          </a:solidFill>
          <a:ln w="25400" cap="flat">
            <a:solidFill>
              <a:srgbClr val="4F81BD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algn="ctr" rtl="0" latinLnBrk="1" hangingPunct="0"/>
            <a:r>
              <a:rPr lang="en-US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Photo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0499" y="3829050"/>
            <a:ext cx="1282699" cy="704850"/>
          </a:xfrm>
          <a:prstGeom prst="rect">
            <a:avLst/>
          </a:prstGeom>
          <a:solidFill>
            <a:schemeClr val="tx2"/>
          </a:solidFill>
          <a:ln w="25400" cap="flat">
            <a:solidFill>
              <a:srgbClr val="4F81BD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algn="ctr" rtl="0" latinLnBrk="1" hangingPunct="0"/>
            <a:r>
              <a:rPr lang="en-US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Photo</a:t>
            </a:r>
          </a:p>
        </p:txBody>
      </p:sp>
      <p:sp>
        <p:nvSpPr>
          <p:cNvPr id="8" name="Rectangle 7"/>
          <p:cNvSpPr/>
          <p:nvPr/>
        </p:nvSpPr>
        <p:spPr>
          <a:xfrm>
            <a:off x="6648450" y="2133600"/>
            <a:ext cx="2079624" cy="1466850"/>
          </a:xfrm>
          <a:prstGeom prst="rect">
            <a:avLst/>
          </a:prstGeom>
          <a:solidFill>
            <a:schemeClr val="accent1"/>
          </a:solidFill>
          <a:ln w="25400" cap="flat">
            <a:solidFill>
              <a:srgbClr val="4F81BD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algn="ctr" rtl="0" latinLnBrk="1" hangingPunct="0"/>
            <a:r>
              <a:rPr lang="en-US" dirty="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t>*Sample only:</a:t>
            </a:r>
          </a:p>
          <a:p>
            <a:pPr algn="ctr" rtl="0" latinLnBrk="1" hangingPunct="0"/>
            <a:r>
              <a:rPr lang="en-US" dirty="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t>Adjust as necessary based on project </a:t>
            </a:r>
          </a:p>
          <a:p>
            <a:pPr algn="ctr" rtl="0" latinLnBrk="1" hangingPunct="0"/>
            <a:r>
              <a:rPr lang="en-US" dirty="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t>specifics</a:t>
            </a:r>
          </a:p>
        </p:txBody>
      </p:sp>
    </p:spTree>
    <p:extLst>
      <p:ext uri="{BB962C8B-B14F-4D97-AF65-F5344CB8AC3E}">
        <p14:creationId xmlns:p14="http://schemas.microsoft.com/office/powerpoint/2010/main" val="1625415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Next 2 Weeks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660827"/>
            <a:ext cx="8953500" cy="41263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/>
              <a:t>The “Who, How and Why” of the Project</a:t>
            </a:r>
          </a:p>
          <a:p>
            <a:pPr marL="573088" indent="-231775" eaLnBrk="1" hangingPunct="1"/>
            <a:r>
              <a:rPr lang="en-US" sz="1800" dirty="0" smtClean="0"/>
              <a:t>Project Charter </a:t>
            </a:r>
          </a:p>
          <a:p>
            <a:pPr marL="573088" indent="-231775" eaLnBrk="1" hangingPunct="1"/>
            <a:r>
              <a:rPr lang="en-US" sz="1800" dirty="0" smtClean="0"/>
              <a:t>Establish User Personas </a:t>
            </a:r>
            <a:endParaRPr lang="en-US" sz="1600" dirty="0" smtClean="0"/>
          </a:p>
          <a:p>
            <a:pPr marL="573088" indent="-231775" eaLnBrk="1" hangingPunct="1"/>
            <a:r>
              <a:rPr lang="en-US" sz="1800" dirty="0" smtClean="0"/>
              <a:t>Project Methodology Review</a:t>
            </a:r>
          </a:p>
          <a:p>
            <a:pPr marL="0" indent="0" eaLnBrk="1" hangingPunct="1">
              <a:buNone/>
            </a:pPr>
            <a:endParaRPr lang="en-US" sz="1600" dirty="0" smtClean="0"/>
          </a:p>
          <a:p>
            <a:pPr marL="0" indent="0" eaLnBrk="1" hangingPunct="1">
              <a:buNone/>
            </a:pPr>
            <a:r>
              <a:rPr lang="en-US" b="1" dirty="0"/>
              <a:t>The “What and When of the Project”</a:t>
            </a:r>
          </a:p>
          <a:p>
            <a:pPr marL="573088" indent="-231775" eaLnBrk="1" hangingPunct="1"/>
            <a:r>
              <a:rPr lang="en-US" sz="1800" dirty="0"/>
              <a:t>Establish Overall Functional Design (Functional View)</a:t>
            </a:r>
          </a:p>
          <a:p>
            <a:pPr marL="573088" indent="-231775" eaLnBrk="1" hangingPunct="1"/>
            <a:r>
              <a:rPr lang="en-US" sz="1800" dirty="0"/>
              <a:t>Establish Overall Solution Design (Technical View)</a:t>
            </a:r>
          </a:p>
          <a:p>
            <a:pPr marL="573088" indent="-231775" eaLnBrk="1" hangingPunct="1"/>
            <a:r>
              <a:rPr lang="en-US" sz="1800" dirty="0"/>
              <a:t>Create Product Backlog </a:t>
            </a:r>
            <a:r>
              <a:rPr lang="en-US" sz="1800" dirty="0" smtClean="0"/>
              <a:t>(Estimated &amp; Prioritized)</a:t>
            </a:r>
            <a:endParaRPr lang="en-US" sz="1800" dirty="0"/>
          </a:p>
          <a:p>
            <a:pPr marL="573088" indent="-231775" eaLnBrk="1" hangingPunct="1"/>
            <a:r>
              <a:rPr lang="en-US" sz="1800" dirty="0"/>
              <a:t>Create Release Plan </a:t>
            </a:r>
          </a:p>
          <a:p>
            <a:pPr marL="573088" indent="-231775" eaLnBrk="1" hangingPunct="1"/>
            <a:r>
              <a:rPr lang="en-US" sz="1800" dirty="0"/>
              <a:t>Build Proof of Concepts and/or Initial Features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450705" y="1111672"/>
            <a:ext cx="280805" cy="28080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CAF1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0704" y="1478758"/>
            <a:ext cx="280805" cy="28080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CAF1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0705" y="1867906"/>
            <a:ext cx="280805" cy="28080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CAF1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0703" y="2854188"/>
            <a:ext cx="280805" cy="28080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CAF1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0702" y="3602944"/>
            <a:ext cx="280805" cy="28080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CAF1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50701" y="3976190"/>
            <a:ext cx="280805" cy="28080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CAF1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0705" y="3221281"/>
            <a:ext cx="280805" cy="28080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CAF1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49512" y="4335323"/>
            <a:ext cx="280805" cy="28080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CAF1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 rot="5400000">
            <a:off x="3309768" y="386465"/>
            <a:ext cx="393520" cy="1782603"/>
          </a:xfrm>
          <a:prstGeom prst="downArrow">
            <a:avLst/>
          </a:prstGeom>
          <a:solidFill>
            <a:srgbClr val="FCAF17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WHY</a:t>
            </a:r>
          </a:p>
        </p:txBody>
      </p:sp>
      <p:sp>
        <p:nvSpPr>
          <p:cNvPr id="15" name="Down Arrow 14"/>
          <p:cNvSpPr/>
          <p:nvPr/>
        </p:nvSpPr>
        <p:spPr bwMode="auto">
          <a:xfrm rot="5400000">
            <a:off x="4201070" y="738691"/>
            <a:ext cx="393520" cy="1782603"/>
          </a:xfrm>
          <a:prstGeom prst="downArrow">
            <a:avLst/>
          </a:prstGeom>
          <a:solidFill>
            <a:srgbClr val="FCAF17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WHO</a:t>
            </a:r>
          </a:p>
        </p:txBody>
      </p:sp>
      <p:sp>
        <p:nvSpPr>
          <p:cNvPr id="16" name="Down Arrow 15"/>
          <p:cNvSpPr/>
          <p:nvPr/>
        </p:nvSpPr>
        <p:spPr bwMode="auto">
          <a:xfrm rot="5400000">
            <a:off x="4695376" y="1115055"/>
            <a:ext cx="393520" cy="1782603"/>
          </a:xfrm>
          <a:prstGeom prst="downArrow">
            <a:avLst/>
          </a:prstGeom>
          <a:solidFill>
            <a:srgbClr val="FCAF17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HOW</a:t>
            </a:r>
          </a:p>
        </p:txBody>
      </p:sp>
      <p:sp>
        <p:nvSpPr>
          <p:cNvPr id="17" name="Down Arrow 16"/>
          <p:cNvSpPr/>
          <p:nvPr/>
        </p:nvSpPr>
        <p:spPr bwMode="auto">
          <a:xfrm rot="5400000">
            <a:off x="6785421" y="2143613"/>
            <a:ext cx="393520" cy="1782603"/>
          </a:xfrm>
          <a:prstGeom prst="downArrow">
            <a:avLst/>
          </a:prstGeom>
          <a:solidFill>
            <a:srgbClr val="FCAF17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WHAT</a:t>
            </a:r>
          </a:p>
        </p:txBody>
      </p:sp>
      <p:sp>
        <p:nvSpPr>
          <p:cNvPr id="18" name="Down Arrow 17"/>
          <p:cNvSpPr/>
          <p:nvPr/>
        </p:nvSpPr>
        <p:spPr bwMode="auto">
          <a:xfrm rot="5400000">
            <a:off x="6439357" y="2470382"/>
            <a:ext cx="393520" cy="1782603"/>
          </a:xfrm>
          <a:prstGeom prst="downArrow">
            <a:avLst/>
          </a:prstGeom>
          <a:solidFill>
            <a:srgbClr val="FCAF17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WHAT</a:t>
            </a:r>
          </a:p>
        </p:txBody>
      </p:sp>
      <p:sp>
        <p:nvSpPr>
          <p:cNvPr id="19" name="Down Arrow 18"/>
          <p:cNvSpPr/>
          <p:nvPr/>
        </p:nvSpPr>
        <p:spPr bwMode="auto">
          <a:xfrm rot="5400000">
            <a:off x="8067512" y="3006494"/>
            <a:ext cx="393520" cy="1473706"/>
          </a:xfrm>
          <a:prstGeom prst="downArrow">
            <a:avLst/>
          </a:prstGeom>
          <a:solidFill>
            <a:srgbClr val="FCAF17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WHAT</a:t>
            </a:r>
          </a:p>
        </p:txBody>
      </p:sp>
      <p:sp>
        <p:nvSpPr>
          <p:cNvPr id="20" name="Down Arrow 19"/>
          <p:cNvSpPr/>
          <p:nvPr/>
        </p:nvSpPr>
        <p:spPr bwMode="auto">
          <a:xfrm rot="5400000">
            <a:off x="3535286" y="3189208"/>
            <a:ext cx="393520" cy="1782603"/>
          </a:xfrm>
          <a:prstGeom prst="downArrow">
            <a:avLst/>
          </a:prstGeom>
          <a:solidFill>
            <a:srgbClr val="FCAF17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WHEN</a:t>
            </a:r>
          </a:p>
        </p:txBody>
      </p:sp>
      <p:sp>
        <p:nvSpPr>
          <p:cNvPr id="21" name="Down Arrow 20"/>
          <p:cNvSpPr/>
          <p:nvPr/>
        </p:nvSpPr>
        <p:spPr bwMode="auto">
          <a:xfrm rot="5400000">
            <a:off x="6070528" y="3506323"/>
            <a:ext cx="393520" cy="1782603"/>
          </a:xfrm>
          <a:prstGeom prst="downArrow">
            <a:avLst/>
          </a:prstGeom>
          <a:solidFill>
            <a:srgbClr val="FCAF17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WHAT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232913" y="2294388"/>
            <a:ext cx="8768212" cy="2415396"/>
          </a:xfrm>
          <a:prstGeom prst="rect">
            <a:avLst/>
          </a:prstGeom>
          <a:solidFill>
            <a:srgbClr val="FFFFFF">
              <a:alpha val="85098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90500" y="703226"/>
            <a:ext cx="8911087" cy="1690777"/>
          </a:xfrm>
          <a:prstGeom prst="rect">
            <a:avLst/>
          </a:prstGeom>
          <a:solidFill>
            <a:srgbClr val="FFFFFF">
              <a:alpha val="85098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95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773881"/>
          </a:xfrm>
          <a:prstGeom prst="rect">
            <a:avLst/>
          </a:prstGeom>
          <a:solidFill>
            <a:srgbClr val="FFC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algn="l" rtl="0" latinLnBrk="1" hangingPunct="0"/>
            <a:endParaRPr lang="en-US" dirty="0" smtClean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9413" y="1603169"/>
            <a:ext cx="5830784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Sprint 0 Schedule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(updated daily)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94363" y="1494559"/>
            <a:ext cx="2079624" cy="1466850"/>
          </a:xfrm>
          <a:prstGeom prst="rect">
            <a:avLst/>
          </a:prstGeom>
          <a:solidFill>
            <a:schemeClr val="accent1"/>
          </a:solidFill>
          <a:ln w="25400" cap="flat">
            <a:solidFill>
              <a:srgbClr val="4F81BD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algn="ctr" rtl="0" latinLnBrk="1" hangingPunct="0"/>
            <a:r>
              <a:rPr lang="en-US" dirty="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t>*Sample only:</a:t>
            </a:r>
          </a:p>
          <a:p>
            <a:pPr algn="ctr" rtl="0" latinLnBrk="1" hangingPunct="0"/>
            <a:r>
              <a:rPr lang="en-US" dirty="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t>Adjust as necessary based on project </a:t>
            </a:r>
          </a:p>
          <a:p>
            <a:pPr algn="ctr" rtl="0" latinLnBrk="1" hangingPunct="0"/>
            <a:r>
              <a:rPr lang="en-US" dirty="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t>specifics</a:t>
            </a:r>
          </a:p>
        </p:txBody>
      </p:sp>
    </p:spTree>
    <p:extLst>
      <p:ext uri="{BB962C8B-B14F-4D97-AF65-F5344CB8AC3E}">
        <p14:creationId xmlns:p14="http://schemas.microsoft.com/office/powerpoint/2010/main" val="133096770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5"/>
          <a:stretch/>
        </p:blipFill>
        <p:spPr bwMode="auto">
          <a:xfrm>
            <a:off x="0" y="0"/>
            <a:ext cx="8991600" cy="472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53770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88296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557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773881"/>
          </a:xfrm>
          <a:prstGeom prst="rect">
            <a:avLst/>
          </a:prstGeom>
          <a:solidFill>
            <a:srgbClr val="FFC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algn="l" rtl="0" latinLnBrk="1" hangingPunct="0"/>
            <a:endParaRPr lang="en-US" dirty="0" smtClean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9413" y="1603169"/>
            <a:ext cx="5830784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Cadence for First</a:t>
            </a:r>
            <a:r>
              <a:rPr kumimoji="0" lang="en-US" sz="28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Sprint</a:t>
            </a:r>
            <a:endParaRPr kumimoji="0" lang="en-US" sz="2800" b="1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0385" y="1733550"/>
            <a:ext cx="2079624" cy="1466850"/>
          </a:xfrm>
          <a:prstGeom prst="rect">
            <a:avLst/>
          </a:prstGeom>
          <a:solidFill>
            <a:schemeClr val="accent1"/>
          </a:solidFill>
          <a:ln w="25400" cap="flat">
            <a:solidFill>
              <a:srgbClr val="4F81BD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algn="ctr" rtl="0" latinLnBrk="1" hangingPunct="0"/>
            <a:r>
              <a:rPr lang="en-US" dirty="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t>*Sample only:</a:t>
            </a:r>
          </a:p>
          <a:p>
            <a:pPr algn="ctr" rtl="0" latinLnBrk="1" hangingPunct="0"/>
            <a:r>
              <a:rPr lang="en-US" dirty="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t>Adjust as necessary based on project </a:t>
            </a:r>
          </a:p>
          <a:p>
            <a:pPr algn="ctr" rtl="0" latinLnBrk="1" hangingPunct="0"/>
            <a:r>
              <a:rPr lang="en-US" dirty="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t>specifics</a:t>
            </a:r>
          </a:p>
        </p:txBody>
      </p:sp>
    </p:spTree>
    <p:extLst>
      <p:ext uri="{BB962C8B-B14F-4D97-AF65-F5344CB8AC3E}">
        <p14:creationId xmlns:p14="http://schemas.microsoft.com/office/powerpoint/2010/main" val="101510234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 bwMode="auto">
          <a:xfrm>
            <a:off x="114201" y="0"/>
            <a:ext cx="8365103" cy="3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00000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00000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00000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00000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00000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00000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00000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00000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Sprint 1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726" y="515613"/>
            <a:ext cx="1595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Monday</a:t>
            </a: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76413" y="511842"/>
            <a:ext cx="1595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Tuesday</a:t>
            </a: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38526" y="510353"/>
            <a:ext cx="1595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Wednesday</a:t>
            </a: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29213" y="506582"/>
            <a:ext cx="1595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Thursday</a:t>
            </a: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10376" y="506780"/>
            <a:ext cx="1595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Friday</a:t>
            </a: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264531" y="131708"/>
            <a:ext cx="1214651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Only Select Individuals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62855" y="-38559"/>
            <a:ext cx="2310139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Core Team + Select Stakeholders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485492" y="190929"/>
            <a:ext cx="156950" cy="92332"/>
          </a:xfrm>
          <a:prstGeom prst="rect">
            <a:avLst/>
          </a:prstGeom>
          <a:solidFill>
            <a:srgbClr val="A0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algn="l" rtl="0" latinLnBrk="1" hangingPunct="0"/>
            <a:endParaRPr lang="en-US" dirty="0" smtClean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479304" y="20200"/>
            <a:ext cx="156950" cy="92332"/>
          </a:xfrm>
          <a:prstGeom prst="rect">
            <a:avLst/>
          </a:prstGeom>
          <a:solidFill>
            <a:srgbClr val="006BB6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algn="l" rtl="0" latinLnBrk="1" hangingPunct="0"/>
            <a:endParaRPr lang="en-US" dirty="0" smtClean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365994" y="515613"/>
            <a:ext cx="8197973" cy="21591"/>
          </a:xfrm>
          <a:prstGeom prst="line">
            <a:avLst/>
          </a:prstGeom>
          <a:noFill/>
          <a:ln w="25400" cap="flat">
            <a:solidFill>
              <a:srgbClr val="FCAF17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7" name="Rectangle 76"/>
          <p:cNvSpPr/>
          <p:nvPr/>
        </p:nvSpPr>
        <p:spPr bwMode="auto">
          <a:xfrm>
            <a:off x="6988726" y="3253708"/>
            <a:ext cx="1604064" cy="503587"/>
          </a:xfrm>
          <a:prstGeom prst="rect">
            <a:avLst/>
          </a:prstGeom>
          <a:solidFill>
            <a:srgbClr val="006BB6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4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2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10:00 – 11:00</a:t>
            </a:r>
          </a:p>
          <a:p>
            <a:pPr algn="l" defTabSz="914400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rgbClr val="FFFFFF"/>
                </a:solidFill>
                <a:latin typeface="Arial" charset="0"/>
              </a:rPr>
              <a:t>Sprint </a:t>
            </a:r>
            <a:r>
              <a:rPr lang="en-US" sz="1200" b="1" kern="1200" dirty="0" smtClean="0">
                <a:solidFill>
                  <a:srgbClr val="FFFFFF"/>
                </a:solidFill>
                <a:latin typeface="Arial" charset="0"/>
              </a:rPr>
              <a:t>Demo</a:t>
            </a:r>
            <a:endParaRPr lang="en-US" sz="1200" b="1" kern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417901" y="823390"/>
            <a:ext cx="1595438" cy="231775"/>
          </a:xfrm>
          <a:prstGeom prst="rect">
            <a:avLst/>
          </a:prstGeom>
          <a:solidFill>
            <a:srgbClr val="006BB6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4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1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9:45 – 10:00 Standup</a:t>
            </a:r>
            <a:endParaRPr lang="en-US" sz="6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17901" y="2494932"/>
            <a:ext cx="8174889" cy="2"/>
          </a:xfrm>
          <a:prstGeom prst="line">
            <a:avLst/>
          </a:prstGeom>
          <a:noFill/>
          <a:ln w="25400" cap="flat">
            <a:solidFill>
              <a:srgbClr val="FCAF17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3" name="Rectangle 72"/>
          <p:cNvSpPr/>
          <p:nvPr/>
        </p:nvSpPr>
        <p:spPr bwMode="auto">
          <a:xfrm rot="16200000">
            <a:off x="-595675" y="1524235"/>
            <a:ext cx="1671545" cy="251793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rPr>
              <a:t>Week 1</a:t>
            </a:r>
          </a:p>
        </p:txBody>
      </p:sp>
      <p:sp>
        <p:nvSpPr>
          <p:cNvPr id="74" name="Rectangle 73"/>
          <p:cNvSpPr/>
          <p:nvPr/>
        </p:nvSpPr>
        <p:spPr bwMode="auto">
          <a:xfrm rot="16200000">
            <a:off x="-595674" y="3386894"/>
            <a:ext cx="1671545" cy="251793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rPr>
              <a:t>Week 2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2062078" y="823390"/>
            <a:ext cx="1595438" cy="231775"/>
          </a:xfrm>
          <a:prstGeom prst="rect">
            <a:avLst/>
          </a:prstGeom>
          <a:solidFill>
            <a:srgbClr val="006BB6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4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1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9:45 – 10:00 Standup</a:t>
            </a:r>
            <a:endParaRPr lang="en-US" sz="6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3720959" y="823390"/>
            <a:ext cx="1595438" cy="231775"/>
          </a:xfrm>
          <a:prstGeom prst="rect">
            <a:avLst/>
          </a:prstGeom>
          <a:solidFill>
            <a:srgbClr val="006BB6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4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1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9:45 – 10:00 Standup</a:t>
            </a:r>
            <a:endParaRPr lang="en-US" sz="6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5365136" y="823390"/>
            <a:ext cx="1595438" cy="231775"/>
          </a:xfrm>
          <a:prstGeom prst="rect">
            <a:avLst/>
          </a:prstGeom>
          <a:solidFill>
            <a:srgbClr val="006BB6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4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1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9:45 – 10:00 Standup</a:t>
            </a:r>
            <a:endParaRPr lang="en-US" sz="6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6997352" y="823390"/>
            <a:ext cx="1595438" cy="231775"/>
          </a:xfrm>
          <a:prstGeom prst="rect">
            <a:avLst/>
          </a:prstGeom>
          <a:solidFill>
            <a:srgbClr val="006BB6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4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1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9:45 – 10:00 Standup</a:t>
            </a:r>
            <a:endParaRPr lang="en-US" sz="6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417901" y="2630838"/>
            <a:ext cx="1595438" cy="231775"/>
          </a:xfrm>
          <a:prstGeom prst="rect">
            <a:avLst/>
          </a:prstGeom>
          <a:solidFill>
            <a:srgbClr val="006BB6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4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1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9:45 – 10:00 Standup</a:t>
            </a:r>
            <a:endParaRPr lang="en-US" sz="6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2062078" y="2630838"/>
            <a:ext cx="1595438" cy="231775"/>
          </a:xfrm>
          <a:prstGeom prst="rect">
            <a:avLst/>
          </a:prstGeom>
          <a:solidFill>
            <a:srgbClr val="006BB6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4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1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9:45 – 10:00 Standup</a:t>
            </a:r>
            <a:endParaRPr lang="en-US" sz="6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3720959" y="2630838"/>
            <a:ext cx="1595438" cy="231775"/>
          </a:xfrm>
          <a:prstGeom prst="rect">
            <a:avLst/>
          </a:prstGeom>
          <a:solidFill>
            <a:srgbClr val="006BB6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4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1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9:45 – 10:00 Standup</a:t>
            </a:r>
            <a:endParaRPr lang="en-US" sz="6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5365136" y="2630838"/>
            <a:ext cx="1595438" cy="231775"/>
          </a:xfrm>
          <a:prstGeom prst="rect">
            <a:avLst/>
          </a:prstGeom>
          <a:solidFill>
            <a:srgbClr val="006BB6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4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1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9:45 – 10:00 Standup</a:t>
            </a:r>
            <a:endParaRPr lang="en-US" sz="6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6977721" y="4129620"/>
            <a:ext cx="1604064" cy="503587"/>
          </a:xfrm>
          <a:prstGeom prst="rect">
            <a:avLst/>
          </a:prstGeom>
          <a:solidFill>
            <a:srgbClr val="006BB6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4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2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1:15– 3:00</a:t>
            </a:r>
          </a:p>
          <a:p>
            <a:pPr algn="l" defTabSz="914400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rgbClr val="FFFFFF"/>
                </a:solidFill>
                <a:latin typeface="Arial" charset="0"/>
              </a:rPr>
              <a:t>Sprint Planning</a:t>
            </a:r>
          </a:p>
          <a:p>
            <a:pPr algn="l" defTabSz="9144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1200" b="1" kern="1200" dirty="0" smtClean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6984743" y="3853033"/>
            <a:ext cx="1595438" cy="231775"/>
          </a:xfrm>
          <a:prstGeom prst="rect">
            <a:avLst/>
          </a:prstGeom>
          <a:solidFill>
            <a:srgbClr val="006BB6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4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1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1:00 – 1:15 Retro</a:t>
            </a:r>
            <a:endParaRPr lang="en-US" sz="6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5313587" y="4263656"/>
            <a:ext cx="1604064" cy="50358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006BB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400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chemeClr val="tx1"/>
                </a:solidFill>
                <a:latin typeface="Arial" charset="0"/>
              </a:rPr>
              <a:t>6:00</a:t>
            </a:r>
          </a:p>
          <a:p>
            <a:pPr algn="l" defTabSz="9144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9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“Code Freeze” for Demos</a:t>
            </a:r>
            <a:endParaRPr lang="en-US" sz="1200" b="1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2053452" y="1851267"/>
            <a:ext cx="1604064" cy="503587"/>
          </a:xfrm>
          <a:prstGeom prst="rect">
            <a:avLst/>
          </a:prstGeom>
          <a:solidFill>
            <a:srgbClr val="A00000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4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8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3:00 – 5:00</a:t>
            </a:r>
          </a:p>
          <a:p>
            <a:pPr algn="l" defTabSz="9144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8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Prep for Backlog Grooming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5332637" y="1817625"/>
            <a:ext cx="1604064" cy="503587"/>
          </a:xfrm>
          <a:prstGeom prst="rect">
            <a:avLst/>
          </a:prstGeom>
          <a:solidFill>
            <a:srgbClr val="006BB6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4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8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1:00 – 2:30</a:t>
            </a:r>
          </a:p>
          <a:p>
            <a:pPr algn="l" defTabSz="9144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8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Backlog Grooming</a:t>
            </a:r>
          </a:p>
        </p:txBody>
      </p:sp>
      <p:sp>
        <p:nvSpPr>
          <p:cNvPr id="104" name="Rectangle 103"/>
          <p:cNvSpPr/>
          <p:nvPr/>
        </p:nvSpPr>
        <p:spPr bwMode="auto">
          <a:xfrm>
            <a:off x="6980430" y="1824300"/>
            <a:ext cx="1604064" cy="503587"/>
          </a:xfrm>
          <a:prstGeom prst="rect">
            <a:avLst/>
          </a:prstGeom>
          <a:solidFill>
            <a:srgbClr val="A00000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4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8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3:00 – 5:00</a:t>
            </a:r>
          </a:p>
          <a:p>
            <a:pPr algn="l" defTabSz="9144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8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Prep for Story Workshop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419661" y="3904398"/>
            <a:ext cx="1604064" cy="503587"/>
          </a:xfrm>
          <a:prstGeom prst="rect">
            <a:avLst/>
          </a:prstGeom>
          <a:solidFill>
            <a:srgbClr val="A00000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4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8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1:00 – 3:00</a:t>
            </a:r>
          </a:p>
          <a:p>
            <a:pPr algn="l" defTabSz="9144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8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Story Workshop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3709523" y="2883756"/>
            <a:ext cx="1604064" cy="50358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006BB6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400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800" b="1" kern="1200" dirty="0">
                <a:solidFill>
                  <a:schemeClr val="tx1"/>
                </a:solidFill>
                <a:latin typeface="Arial" charset="0"/>
              </a:rPr>
              <a:t>Estimation</a:t>
            </a:r>
          </a:p>
          <a:p>
            <a:pPr algn="l" defTabSz="914400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800" b="1" kern="1200" dirty="0">
                <a:solidFill>
                  <a:schemeClr val="tx1"/>
                </a:solidFill>
                <a:latin typeface="Arial" charset="0"/>
              </a:rPr>
              <a:t>10:00 – 10:15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3709523" y="1102407"/>
            <a:ext cx="1604064" cy="50358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006BB6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400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800" b="1" kern="1200" dirty="0">
                <a:solidFill>
                  <a:schemeClr val="tx1"/>
                </a:solidFill>
                <a:latin typeface="Arial" charset="0"/>
              </a:rPr>
              <a:t>10:00 – 10:15</a:t>
            </a:r>
          </a:p>
          <a:p>
            <a:pPr algn="l" defTabSz="9144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8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Standing Story Acceptance Demo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6988726" y="1098586"/>
            <a:ext cx="1604064" cy="50358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006BB6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400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800" b="1" kern="1200" dirty="0">
                <a:solidFill>
                  <a:schemeClr val="tx1"/>
                </a:solidFill>
                <a:latin typeface="Arial" charset="0"/>
              </a:rPr>
              <a:t>10:00 – 10:15</a:t>
            </a:r>
          </a:p>
          <a:p>
            <a:pPr algn="l" defTabSz="9144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8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Standing Story Acceptance Demo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2023725" y="2885204"/>
            <a:ext cx="1604064" cy="50358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006BB6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400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800" b="1" kern="1200" dirty="0">
                <a:solidFill>
                  <a:schemeClr val="tx1"/>
                </a:solidFill>
                <a:latin typeface="Arial" charset="0"/>
              </a:rPr>
              <a:t>10:00 – 10:15</a:t>
            </a:r>
          </a:p>
          <a:p>
            <a:pPr algn="l" defTabSz="9144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8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Standing Story Acceptance Demo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5360823" y="2899544"/>
            <a:ext cx="1604064" cy="50358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006BB6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400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800" b="1" kern="1200" dirty="0">
                <a:solidFill>
                  <a:schemeClr val="tx1"/>
                </a:solidFill>
                <a:latin typeface="Arial" charset="0"/>
              </a:rPr>
              <a:t>10:00 – 10:15</a:t>
            </a:r>
          </a:p>
          <a:p>
            <a:pPr algn="l" defTabSz="9144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8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Standing Story Acceptance Demo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6997352" y="2647750"/>
            <a:ext cx="1604064" cy="48779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006BB6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400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800" b="1" kern="1200" dirty="0" smtClean="0">
                <a:solidFill>
                  <a:schemeClr val="tx1"/>
                </a:solidFill>
                <a:latin typeface="Arial" charset="0"/>
              </a:rPr>
              <a:t>9:45 – 10:00</a:t>
            </a:r>
            <a:endParaRPr lang="en-US" sz="800" b="1" kern="1200" dirty="0">
              <a:solidFill>
                <a:schemeClr val="tx1"/>
              </a:solidFill>
              <a:latin typeface="Arial" charset="0"/>
            </a:endParaRPr>
          </a:p>
          <a:p>
            <a:pPr algn="l" defTabSz="9144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8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Standing Story Acceptance Demo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438901" y="293633"/>
            <a:ext cx="2046592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solidFill>
                  <a:srgbClr val="000000"/>
                </a:solidFill>
              </a:rPr>
              <a:t>“Optional” Standing Meetings</a:t>
            </a:r>
            <a:endParaRPr kumimoji="0" lang="en-US" sz="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8482277" y="352854"/>
            <a:ext cx="156950" cy="92332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006BB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400" rtl="0" fontAlgn="base">
              <a:spcBef>
                <a:spcPct val="20000"/>
              </a:spcBef>
              <a:spcAft>
                <a:spcPct val="0"/>
              </a:spcAft>
            </a:pPr>
            <a:endParaRPr lang="en-US" sz="800" b="1" kern="12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4140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noAutofit/>
      </a:bodyPr>
      <a:lstStyle>
        <a:defPPr algn="l" rtl="0" latinLnBrk="1" hangingPunct="0">
          <a:defRPr dirty="0" smtClean="0">
            <a:solidFill>
              <a:srgbClr val="000000"/>
            </a:solidFill>
            <a:latin typeface="Franklin Gothic Book" panose="020B0503020102020204" pitchFamily="34" charset="0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16101</TotalTime>
  <Words>414</Words>
  <Application>Microsoft Office PowerPoint</Application>
  <PresentationFormat>On-screen Show (16:9)</PresentationFormat>
  <Paragraphs>114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</vt:lpstr>
      <vt:lpstr>&lt;Customer Name&gt; &lt;Project Name&gt; Kickoff</vt:lpstr>
      <vt:lpstr>Roles and Responsibilities</vt:lpstr>
      <vt:lpstr>Appian Team Roles and Responsibilities</vt:lpstr>
      <vt:lpstr>Goals for Next 2 Weeks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Appian 7.8  Product Announcement Webinar</dc:title>
  <dc:creator>Kristin Barber</dc:creator>
  <cp:lastModifiedBy>Julie Wyman</cp:lastModifiedBy>
  <cp:revision>231</cp:revision>
  <dcterms:modified xsi:type="dcterms:W3CDTF">2016-01-22T17:43:15Z</dcterms:modified>
</cp:coreProperties>
</file>