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Ubuntu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  <p15:guide id="2" orient="horz" pos="3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FAC7FD-262F-44D5-A017-4E38F6FA471B}">
  <a:tblStyle styleId="{B9FAC7FD-262F-44D5-A017-4E38F6FA47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C6D4DD9-F564-4756-81D2-46592DDDDB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3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c7014d69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c7014d69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4c7014d69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a5c36ee6d4_0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a5c36ee6d4_0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2a5c36ee6d4_0_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a5c36ee6d4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a5c36ee6d4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a5c36ee6d4_0_4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a5c36ee6d4_0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a5c36ee6d4_0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2a5c36ee6d4_0_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a5c36ee6d4_0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a5c36ee6d4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2a5c36ee6d4_0_4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a5c36ee6d4_0_5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a5c36ee6d4_0_5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g2a5c36ee6d4_0_5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a5c36ee6d4_0_6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a5c36ee6d4_0_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2a5c36ee6d4_0_6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a5c36ee6d4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a5c36ee6d4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2a5c36ee6d4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a5c36ee6d4_0_6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a5c36ee6d4_0_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2a5c36ee6d4_0_6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a5c36ee6d4_0_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a5c36ee6d4_0_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g2a5c36ee6d4_0_6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4c7014d692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4c7014d692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g24c7014d692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3ff7f919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3ff7f919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a3ff7f919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4c7014d692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4c7014d692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g24c7014d692_0_7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4c7014d692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4c7014d692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4c7014d692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c7014d69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4c7014d69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4c7014d692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5c36ee6d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a5c36ee6d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a5c36ee6d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4c7014d692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4c7014d692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4c7014d692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a5c36ee6d4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a5c36ee6d4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2a5c36ee6d4_0_2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a5c36ee6d4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a5c36ee6d4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2a5c36ee6d4_0_3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a5c36ee6d4_0_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a5c36ee6d4_0_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a5c36ee6d4_0_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2_Title and Conten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671050" y="2134250"/>
            <a:ext cx="7889700" cy="1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Ubuntu"/>
              <a:buNone/>
              <a:defRPr i="0" sz="57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title"/>
          </p:nvPr>
        </p:nvSpPr>
        <p:spPr>
          <a:xfrm>
            <a:off x="671050" y="3980475"/>
            <a:ext cx="6051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buntu"/>
              <a:buNone/>
              <a:defRPr i="0" sz="25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title"/>
          </p:nvPr>
        </p:nvSpPr>
        <p:spPr>
          <a:xfrm>
            <a:off x="671050" y="5118200"/>
            <a:ext cx="60519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Ubuntu"/>
              <a:buNone/>
              <a:defRPr b="1" i="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671050" y="5457500"/>
            <a:ext cx="60519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Ubuntu"/>
              <a:buNone/>
              <a:defRPr i="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2_Title and Content 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i="0" sz="4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275" y="-82150"/>
            <a:ext cx="8750802" cy="23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3752850"/>
            <a:ext cx="3314700" cy="3105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Graphic_LargeCallout">
  <p:cSld name="1_Title and Content_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2060"/>
            <a:ext cx="4863240" cy="486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Table">
  <p:cSld name="1_Title and Content_2_1_1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5474150" y="19828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636350" y="2312100"/>
            <a:ext cx="33501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682525" y="20729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8" name="Google Shape;78;p16"/>
          <p:cNvSpPr/>
          <p:nvPr/>
        </p:nvSpPr>
        <p:spPr>
          <a:xfrm>
            <a:off x="8342475" y="19828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550850" y="20729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>
            <a:off x="5474150" y="27946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3" type="body"/>
          </p:nvPr>
        </p:nvSpPr>
        <p:spPr>
          <a:xfrm>
            <a:off x="5682525" y="28847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8342475" y="27946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4" type="body"/>
          </p:nvPr>
        </p:nvSpPr>
        <p:spPr>
          <a:xfrm>
            <a:off x="8550850" y="28847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4" name="Google Shape;84;p16"/>
          <p:cNvSpPr/>
          <p:nvPr/>
        </p:nvSpPr>
        <p:spPr>
          <a:xfrm>
            <a:off x="5474150" y="35847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5" type="body"/>
          </p:nvPr>
        </p:nvSpPr>
        <p:spPr>
          <a:xfrm>
            <a:off x="5682525" y="36748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>
            <a:off x="8342475" y="35847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6" type="body"/>
          </p:nvPr>
        </p:nvSpPr>
        <p:spPr>
          <a:xfrm>
            <a:off x="8550850" y="36748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5474150" y="43965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7" type="body"/>
          </p:nvPr>
        </p:nvSpPr>
        <p:spPr>
          <a:xfrm>
            <a:off x="5682525" y="44866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0" name="Google Shape;90;p16"/>
          <p:cNvSpPr/>
          <p:nvPr/>
        </p:nvSpPr>
        <p:spPr>
          <a:xfrm>
            <a:off x="8342475" y="43965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8" type="body"/>
          </p:nvPr>
        </p:nvSpPr>
        <p:spPr>
          <a:xfrm>
            <a:off x="8550850" y="44866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2" name="Google Shape;92;p16"/>
          <p:cNvSpPr/>
          <p:nvPr/>
        </p:nvSpPr>
        <p:spPr>
          <a:xfrm>
            <a:off x="5474150" y="52083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9" type="body"/>
          </p:nvPr>
        </p:nvSpPr>
        <p:spPr>
          <a:xfrm>
            <a:off x="5682525" y="52984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4" name="Google Shape;94;p16"/>
          <p:cNvSpPr/>
          <p:nvPr/>
        </p:nvSpPr>
        <p:spPr>
          <a:xfrm>
            <a:off x="8342475" y="52083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idx="13" type="body"/>
          </p:nvPr>
        </p:nvSpPr>
        <p:spPr>
          <a:xfrm>
            <a:off x="8550850" y="52984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Divider">
  <p:cSld name="2_Title and Content 1_1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2776500" y="2490300"/>
            <a:ext cx="66390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i="0" sz="4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Image_StandardCopy">
  <p:cSld name="1_Title and Content_2_1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44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44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44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44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06" name="Google Shape;106;p18"/>
          <p:cNvGrpSpPr/>
          <p:nvPr/>
        </p:nvGrpSpPr>
        <p:grpSpPr>
          <a:xfrm>
            <a:off x="8900950" y="1"/>
            <a:ext cx="3291050" cy="471120"/>
            <a:chOff x="8780525" y="-65250"/>
            <a:chExt cx="3411475" cy="624000"/>
          </a:xfrm>
        </p:grpSpPr>
        <p:cxnSp>
          <p:nvCxnSpPr>
            <p:cNvPr id="107" name="Google Shape;107;p18"/>
            <p:cNvCxnSpPr/>
            <p:nvPr/>
          </p:nvCxnSpPr>
          <p:spPr>
            <a:xfrm>
              <a:off x="8780525" y="-65250"/>
              <a:ext cx="613200" cy="624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8"/>
            <p:cNvCxnSpPr/>
            <p:nvPr/>
          </p:nvCxnSpPr>
          <p:spPr>
            <a:xfrm>
              <a:off x="9393600" y="558725"/>
              <a:ext cx="279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9" name="Google Shape;109;p18"/>
          <p:cNvGrpSpPr/>
          <p:nvPr/>
        </p:nvGrpSpPr>
        <p:grpSpPr>
          <a:xfrm>
            <a:off x="0" y="6015067"/>
            <a:ext cx="6204496" cy="842939"/>
            <a:chOff x="0" y="6021550"/>
            <a:chExt cx="6359672" cy="908633"/>
          </a:xfrm>
        </p:grpSpPr>
        <p:cxnSp>
          <p:nvCxnSpPr>
            <p:cNvPr id="110" name="Google Shape;110;p18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8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8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Image_StandardCopy_Alt">
  <p:cSld name="1_Title and Content_2_1_2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1082400" y="5488125"/>
            <a:ext cx="3387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238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20" name="Google Shape;120;p19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121" name="Google Shape;121;p19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9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9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SimpleCopy">
  <p:cSld name="1_Title and Content_2_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6247600" y="1875275"/>
            <a:ext cx="52578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729675" y="1875275"/>
            <a:ext cx="52578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30" name="Google Shape;130;p20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131" name="Google Shape;131;p20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20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20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SimpleContent 1">
  <p:cSld name="1_Title and Content_2_1_1_2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5639225" y="1764475"/>
            <a:ext cx="5849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3" type="body"/>
          </p:nvPr>
        </p:nvSpPr>
        <p:spPr>
          <a:xfrm>
            <a:off x="5639225" y="4351375"/>
            <a:ext cx="58494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ol_SimpleContent">
  <p:cSld name="1_Title and Content_2_1_1_3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744475" y="1764475"/>
            <a:ext cx="107442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Chart_Blank">
  <p:cSld name="1_Title and Content_2_1_1_1_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ItemList">
  <p:cSld name="1_Title and Content_2_1_1_1_1_1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 flipH="1">
            <a:off x="8212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/>
          <p:nvPr/>
        </p:nvSpPr>
        <p:spPr>
          <a:xfrm rot="10800000">
            <a:off x="5086200" y="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57" name="Google Shape;157;p24"/>
          <p:cNvGrpSpPr/>
          <p:nvPr/>
        </p:nvGrpSpPr>
        <p:grpSpPr>
          <a:xfrm>
            <a:off x="0" y="3437989"/>
            <a:ext cx="12207447" cy="2747563"/>
            <a:chOff x="0" y="6021550"/>
            <a:chExt cx="7825788" cy="991614"/>
          </a:xfrm>
        </p:grpSpPr>
        <p:cxnSp>
          <p:nvCxnSpPr>
            <p:cNvPr id="158" name="Google Shape;158;p24"/>
            <p:cNvCxnSpPr/>
            <p:nvPr/>
          </p:nvCxnSpPr>
          <p:spPr>
            <a:xfrm>
              <a:off x="0" y="6021550"/>
              <a:ext cx="1214400" cy="596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24"/>
            <p:cNvCxnSpPr/>
            <p:nvPr/>
          </p:nvCxnSpPr>
          <p:spPr>
            <a:xfrm>
              <a:off x="1207193" y="6614163"/>
              <a:ext cx="5685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24"/>
            <p:cNvCxnSpPr/>
            <p:nvPr/>
          </p:nvCxnSpPr>
          <p:spPr>
            <a:xfrm>
              <a:off x="6892188" y="6614164"/>
              <a:ext cx="933600" cy="399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12157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2" name="Google Shape;162;p24"/>
          <p:cNvSpPr/>
          <p:nvPr/>
        </p:nvSpPr>
        <p:spPr>
          <a:xfrm flipH="1">
            <a:off x="46325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50270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4" name="Google Shape;164;p24"/>
          <p:cNvSpPr/>
          <p:nvPr/>
        </p:nvSpPr>
        <p:spPr>
          <a:xfrm flipH="1">
            <a:off x="83811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idx="4" type="body"/>
          </p:nvPr>
        </p:nvSpPr>
        <p:spPr>
          <a:xfrm>
            <a:off x="87756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6" name="Google Shape;166;p24"/>
          <p:cNvSpPr/>
          <p:nvPr/>
        </p:nvSpPr>
        <p:spPr>
          <a:xfrm flipH="1">
            <a:off x="8212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5" type="body"/>
          </p:nvPr>
        </p:nvSpPr>
        <p:spPr>
          <a:xfrm>
            <a:off x="12157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8" name="Google Shape;168;p24"/>
          <p:cNvSpPr/>
          <p:nvPr/>
        </p:nvSpPr>
        <p:spPr>
          <a:xfrm flipH="1">
            <a:off x="46325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idx="6" type="body"/>
          </p:nvPr>
        </p:nvSpPr>
        <p:spPr>
          <a:xfrm>
            <a:off x="50270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70" name="Google Shape;170;p24"/>
          <p:cNvSpPr/>
          <p:nvPr/>
        </p:nvSpPr>
        <p:spPr>
          <a:xfrm flipH="1">
            <a:off x="83811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7" type="body"/>
          </p:nvPr>
        </p:nvSpPr>
        <p:spPr>
          <a:xfrm>
            <a:off x="87756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Col_Simple">
  <p:cSld name="1_Title and Content_2_1_1_1_1_1_1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5"/>
          <p:cNvGrpSpPr/>
          <p:nvPr/>
        </p:nvGrpSpPr>
        <p:grpSpPr>
          <a:xfrm>
            <a:off x="0" y="6015067"/>
            <a:ext cx="6204496" cy="842939"/>
            <a:chOff x="0" y="6021550"/>
            <a:chExt cx="6359672" cy="908633"/>
          </a:xfrm>
        </p:grpSpPr>
        <p:cxnSp>
          <p:nvCxnSpPr>
            <p:cNvPr id="174" name="Google Shape;174;p25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5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73602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1" name="Google Shape;181;p25"/>
          <p:cNvSpPr txBox="1"/>
          <p:nvPr>
            <p:ph idx="3" type="body"/>
          </p:nvPr>
        </p:nvSpPr>
        <p:spPr>
          <a:xfrm>
            <a:off x="300777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4" type="body"/>
          </p:nvPr>
        </p:nvSpPr>
        <p:spPr>
          <a:xfrm>
            <a:off x="5279550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idx="5" type="body"/>
          </p:nvPr>
        </p:nvSpPr>
        <p:spPr>
          <a:xfrm>
            <a:off x="7600600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idx="6" type="body"/>
          </p:nvPr>
        </p:nvSpPr>
        <p:spPr>
          <a:xfrm>
            <a:off x="987012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List">
  <p:cSld name="1_Title and Content_2_1_1_1_1_1_1_1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89" name="Google Shape;189;p26"/>
          <p:cNvGrpSpPr/>
          <p:nvPr/>
        </p:nvGrpSpPr>
        <p:grpSpPr>
          <a:xfrm>
            <a:off x="-45" y="5704165"/>
            <a:ext cx="4057381" cy="1153863"/>
            <a:chOff x="1129237" y="6502850"/>
            <a:chExt cx="5552732" cy="722700"/>
          </a:xfrm>
        </p:grpSpPr>
        <p:cxnSp>
          <p:nvCxnSpPr>
            <p:cNvPr id="190" name="Google Shape;190;p26"/>
            <p:cNvCxnSpPr/>
            <p:nvPr/>
          </p:nvCxnSpPr>
          <p:spPr>
            <a:xfrm>
              <a:off x="1129237" y="6502850"/>
              <a:ext cx="4120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6"/>
            <p:cNvCxnSpPr/>
            <p:nvPr/>
          </p:nvCxnSpPr>
          <p:spPr>
            <a:xfrm>
              <a:off x="5248869" y="6502850"/>
              <a:ext cx="1433100" cy="72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2" name="Google Shape;192;p26"/>
          <p:cNvSpPr/>
          <p:nvPr/>
        </p:nvSpPr>
        <p:spPr>
          <a:xfrm flipH="1">
            <a:off x="1831425" y="1910700"/>
            <a:ext cx="35661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 flipH="1">
            <a:off x="6692425" y="1910700"/>
            <a:ext cx="35661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26"/>
          <p:cNvCxnSpPr/>
          <p:nvPr/>
        </p:nvCxnSpPr>
        <p:spPr>
          <a:xfrm>
            <a:off x="2400663" y="3939875"/>
            <a:ext cx="250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7282200" y="3939875"/>
            <a:ext cx="250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2523675" y="324175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3" type="body"/>
          </p:nvPr>
        </p:nvSpPr>
        <p:spPr>
          <a:xfrm>
            <a:off x="7405200" y="324175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4" type="body"/>
          </p:nvPr>
        </p:nvSpPr>
        <p:spPr>
          <a:xfrm>
            <a:off x="2143100" y="4156800"/>
            <a:ext cx="29226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00" name="Google Shape;200;p26"/>
          <p:cNvSpPr txBox="1"/>
          <p:nvPr>
            <p:ph idx="5" type="body"/>
          </p:nvPr>
        </p:nvSpPr>
        <p:spPr>
          <a:xfrm>
            <a:off x="7014175" y="4156800"/>
            <a:ext cx="29226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Col_List">
  <p:cSld name="1_Title and Content_2_1_1_1_1_1_1_1_1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7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03" name="Google Shape;203;p27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27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6" name="Google Shape;206;p27"/>
          <p:cNvCxnSpPr/>
          <p:nvPr/>
        </p:nvCxnSpPr>
        <p:spPr>
          <a:xfrm>
            <a:off x="0" y="4196675"/>
            <a:ext cx="711600" cy="445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9" name="Google Shape;209;p27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210" name="Google Shape;210;p27"/>
          <p:cNvGrpSpPr/>
          <p:nvPr/>
        </p:nvGrpSpPr>
        <p:grpSpPr>
          <a:xfrm>
            <a:off x="711619" y="4642389"/>
            <a:ext cx="8578254" cy="2215876"/>
            <a:chOff x="723966" y="6502854"/>
            <a:chExt cx="6718031" cy="792715"/>
          </a:xfrm>
        </p:grpSpPr>
        <p:cxnSp>
          <p:nvCxnSpPr>
            <p:cNvPr id="211" name="Google Shape;211;p27"/>
            <p:cNvCxnSpPr/>
            <p:nvPr/>
          </p:nvCxnSpPr>
          <p:spPr>
            <a:xfrm>
              <a:off x="723966" y="6502854"/>
              <a:ext cx="4525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7"/>
            <p:cNvCxnSpPr/>
            <p:nvPr/>
          </p:nvCxnSpPr>
          <p:spPr>
            <a:xfrm>
              <a:off x="6078197" y="6582769"/>
              <a:ext cx="1363800" cy="7128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3" name="Google Shape;213;p27"/>
          <p:cNvSpPr/>
          <p:nvPr/>
        </p:nvSpPr>
        <p:spPr>
          <a:xfrm flipH="1">
            <a:off x="4587300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 flipH="1">
            <a:off x="8292200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7"/>
          <p:cNvSpPr/>
          <p:nvPr/>
        </p:nvSpPr>
        <p:spPr>
          <a:xfrm flipH="1">
            <a:off x="1032625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p27"/>
          <p:cNvCxnSpPr/>
          <p:nvPr/>
        </p:nvCxnSpPr>
        <p:spPr>
          <a:xfrm>
            <a:off x="145765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150800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18" name="Google Shape;218;p27"/>
          <p:cNvSpPr txBox="1"/>
          <p:nvPr>
            <p:ph idx="3" type="body"/>
          </p:nvPr>
        </p:nvSpPr>
        <p:spPr>
          <a:xfrm>
            <a:off x="133262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cxnSp>
        <p:nvCxnSpPr>
          <p:cNvPr id="219" name="Google Shape;219;p27"/>
          <p:cNvCxnSpPr/>
          <p:nvPr/>
        </p:nvCxnSpPr>
        <p:spPr>
          <a:xfrm>
            <a:off x="502800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7"/>
          <p:cNvSpPr txBox="1"/>
          <p:nvPr>
            <p:ph idx="4" type="body"/>
          </p:nvPr>
        </p:nvSpPr>
        <p:spPr>
          <a:xfrm>
            <a:off x="507835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21" name="Google Shape;221;p27"/>
          <p:cNvSpPr txBox="1"/>
          <p:nvPr>
            <p:ph idx="5" type="body"/>
          </p:nvPr>
        </p:nvSpPr>
        <p:spPr>
          <a:xfrm>
            <a:off x="490297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cxnSp>
        <p:nvCxnSpPr>
          <p:cNvPr id="222" name="Google Shape;222;p27"/>
          <p:cNvCxnSpPr/>
          <p:nvPr/>
        </p:nvCxnSpPr>
        <p:spPr>
          <a:xfrm>
            <a:off x="873290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27"/>
          <p:cNvSpPr txBox="1"/>
          <p:nvPr>
            <p:ph idx="6" type="body"/>
          </p:nvPr>
        </p:nvSpPr>
        <p:spPr>
          <a:xfrm>
            <a:off x="878325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24" name="Google Shape;224;p27"/>
          <p:cNvSpPr txBox="1"/>
          <p:nvPr>
            <p:ph idx="7" type="body"/>
          </p:nvPr>
        </p:nvSpPr>
        <p:spPr>
          <a:xfrm>
            <a:off x="860787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Col_List">
  <p:cSld name="1_Title and Content_2_1_1_1_1_1_1_1_1_1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8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27" name="Google Shape;227;p28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8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8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0" name="Google Shape;230;p28"/>
          <p:cNvSpPr/>
          <p:nvPr/>
        </p:nvSpPr>
        <p:spPr>
          <a:xfrm>
            <a:off x="0" y="462420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3" name="Google Shape;233;p28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4" name="Google Shape;234;p28"/>
          <p:cNvSpPr/>
          <p:nvPr/>
        </p:nvSpPr>
        <p:spPr>
          <a:xfrm flipH="1">
            <a:off x="500950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p28"/>
          <p:cNvCxnSpPr/>
          <p:nvPr/>
        </p:nvCxnSpPr>
        <p:spPr>
          <a:xfrm>
            <a:off x="943745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964752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7" name="Google Shape;237;p28"/>
          <p:cNvSpPr txBox="1"/>
          <p:nvPr>
            <p:ph idx="3" type="body"/>
          </p:nvPr>
        </p:nvSpPr>
        <p:spPr>
          <a:xfrm>
            <a:off x="660250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8" name="Google Shape;238;p28"/>
          <p:cNvSpPr/>
          <p:nvPr/>
        </p:nvSpPr>
        <p:spPr>
          <a:xfrm flipH="1">
            <a:off x="3347625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28"/>
          <p:cNvCxnSpPr/>
          <p:nvPr/>
        </p:nvCxnSpPr>
        <p:spPr>
          <a:xfrm>
            <a:off x="3790420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8"/>
          <p:cNvSpPr txBox="1"/>
          <p:nvPr>
            <p:ph idx="4" type="body"/>
          </p:nvPr>
        </p:nvSpPr>
        <p:spPr>
          <a:xfrm>
            <a:off x="3811427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1" name="Google Shape;241;p28"/>
          <p:cNvSpPr txBox="1"/>
          <p:nvPr>
            <p:ph idx="5" type="body"/>
          </p:nvPr>
        </p:nvSpPr>
        <p:spPr>
          <a:xfrm>
            <a:off x="3506925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2" name="Google Shape;242;p28"/>
          <p:cNvSpPr/>
          <p:nvPr/>
        </p:nvSpPr>
        <p:spPr>
          <a:xfrm flipH="1">
            <a:off x="6194300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8"/>
          <p:cNvCxnSpPr/>
          <p:nvPr/>
        </p:nvCxnSpPr>
        <p:spPr>
          <a:xfrm>
            <a:off x="6637095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8"/>
          <p:cNvSpPr txBox="1"/>
          <p:nvPr>
            <p:ph idx="6" type="body"/>
          </p:nvPr>
        </p:nvSpPr>
        <p:spPr>
          <a:xfrm>
            <a:off x="6658102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5" name="Google Shape;245;p28"/>
          <p:cNvSpPr txBox="1"/>
          <p:nvPr>
            <p:ph idx="7" type="body"/>
          </p:nvPr>
        </p:nvSpPr>
        <p:spPr>
          <a:xfrm>
            <a:off x="6353600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 flipH="1">
            <a:off x="9086325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9529120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8"/>
          <p:cNvSpPr txBox="1"/>
          <p:nvPr>
            <p:ph idx="8" type="body"/>
          </p:nvPr>
        </p:nvSpPr>
        <p:spPr>
          <a:xfrm>
            <a:off x="9550127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9" name="Google Shape;249;p28"/>
          <p:cNvSpPr txBox="1"/>
          <p:nvPr>
            <p:ph idx="9" type="body"/>
          </p:nvPr>
        </p:nvSpPr>
        <p:spPr>
          <a:xfrm>
            <a:off x="9245625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HalfImage">
  <p:cSld name="1_Title and Content_2_1_1_1_1_1_1_1_1_1_1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4241250" y="-83"/>
            <a:ext cx="6204496" cy="842939"/>
            <a:chOff x="0" y="6021550"/>
            <a:chExt cx="6359672" cy="908633"/>
          </a:xfrm>
        </p:grpSpPr>
        <p:cxnSp>
          <p:nvCxnSpPr>
            <p:cNvPr id="252" name="Google Shape;252;p29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9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9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55" name="Google Shape;255;p29"/>
          <p:cNvPicPr preferRelativeResize="0"/>
          <p:nvPr/>
        </p:nvPicPr>
        <p:blipFill rotWithShape="1">
          <a:blip r:embed="rId2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7" name="Google Shape;257;p29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258" name="Google Shape;258;p29"/>
          <p:cNvGrpSpPr/>
          <p:nvPr/>
        </p:nvGrpSpPr>
        <p:grpSpPr>
          <a:xfrm>
            <a:off x="0" y="5949375"/>
            <a:ext cx="6448597" cy="908625"/>
            <a:chOff x="0" y="6021550"/>
            <a:chExt cx="6569475" cy="908625"/>
          </a:xfrm>
        </p:grpSpPr>
        <p:cxnSp>
          <p:nvCxnSpPr>
            <p:cNvPr id="259" name="Google Shape;259;p29"/>
            <p:cNvCxnSpPr/>
            <p:nvPr/>
          </p:nvCxnSpPr>
          <p:spPr>
            <a:xfrm>
              <a:off x="0" y="6021550"/>
              <a:ext cx="472800" cy="462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29"/>
            <p:cNvCxnSpPr/>
            <p:nvPr/>
          </p:nvCxnSpPr>
          <p:spPr>
            <a:xfrm>
              <a:off x="472875" y="6490075"/>
              <a:ext cx="5526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9"/>
            <p:cNvCxnSpPr/>
            <p:nvPr/>
          </p:nvCxnSpPr>
          <p:spPr>
            <a:xfrm>
              <a:off x="5999775" y="6490075"/>
              <a:ext cx="569700" cy="440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2" name="Google Shape;262;p29"/>
          <p:cNvSpPr/>
          <p:nvPr/>
        </p:nvSpPr>
        <p:spPr>
          <a:xfrm flipH="1">
            <a:off x="698350" y="2035250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 flipH="1">
            <a:off x="698350" y="3373850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 flipH="1">
            <a:off x="698350" y="4693475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2089000" y="2035250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6" name="Google Shape;266;p29"/>
          <p:cNvSpPr txBox="1"/>
          <p:nvPr>
            <p:ph idx="3" type="body"/>
          </p:nvPr>
        </p:nvSpPr>
        <p:spPr>
          <a:xfrm>
            <a:off x="2089000" y="3291950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7" name="Google Shape;267;p29"/>
          <p:cNvSpPr txBox="1"/>
          <p:nvPr>
            <p:ph idx="4" type="body"/>
          </p:nvPr>
        </p:nvSpPr>
        <p:spPr>
          <a:xfrm>
            <a:off x="2089000" y="4696325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Mobile">
  <p:cSld name="1_Title and Content_2_1_1_1_1_1_1_1_1_1_1_1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0" name="Google Shape;270;p30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71" name="Google Shape;271;p30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992060"/>
            <a:ext cx="4863240" cy="486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744475" y="1764475"/>
            <a:ext cx="47079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74" name="Google Shape;2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124" y="1359600"/>
            <a:ext cx="2555275" cy="51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/>
          <p:nvPr>
            <p:ph idx="3" type="pic"/>
          </p:nvPr>
        </p:nvSpPr>
        <p:spPr>
          <a:xfrm>
            <a:off x="8009650" y="1764475"/>
            <a:ext cx="2110800" cy="4480800"/>
          </a:xfrm>
          <a:prstGeom prst="roundRect">
            <a:avLst>
              <a:gd fmla="val 117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FullsizeLaptop">
  <p:cSld name="1_Title and Content_2_1_1_1_1_1_1_1_1_1_1_1_1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9" name="Google Shape;279;p31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80" name="Google Shape;28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8387" y="1612775"/>
            <a:ext cx="8335227" cy="51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>
            <p:ph idx="3" type="pic"/>
          </p:nvPr>
        </p:nvSpPr>
        <p:spPr>
          <a:xfrm>
            <a:off x="3149750" y="1980775"/>
            <a:ext cx="6137100" cy="4232100"/>
          </a:xfrm>
          <a:prstGeom prst="roundRect">
            <a:avLst>
              <a:gd fmla="val 2557" name="adj"/>
            </a:avLst>
          </a:prstGeom>
          <a:noFill/>
          <a:ln>
            <a:noFill/>
          </a:ln>
        </p:spPr>
      </p:sp>
      <p:grpSp>
        <p:nvGrpSpPr>
          <p:cNvPr id="282" name="Google Shape;282;p31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83" name="Google Shape;283;p31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31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31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eftShiftedLaptop">
  <p:cSld name="1_Title and Content_2_1_1_1_1_1_1_1_1_1_1_1_1_1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2">
            <a:alphaModFix/>
          </a:blip>
          <a:srcRect b="0" l="31043" r="0" t="0"/>
          <a:stretch/>
        </p:blipFill>
        <p:spPr>
          <a:xfrm>
            <a:off x="-175" y="1612775"/>
            <a:ext cx="5747651" cy="51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idx="1" type="body"/>
          </p:nvPr>
        </p:nvSpPr>
        <p:spPr>
          <a:xfrm>
            <a:off x="6502775" y="1764475"/>
            <a:ext cx="47079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91" name="Google Shape;291;p32"/>
          <p:cNvSpPr/>
          <p:nvPr>
            <p:ph idx="3" type="pic"/>
          </p:nvPr>
        </p:nvSpPr>
        <p:spPr>
          <a:xfrm>
            <a:off x="0" y="1980775"/>
            <a:ext cx="4784100" cy="4213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92" name="Google Shape;292;p32"/>
          <p:cNvGrpSpPr/>
          <p:nvPr/>
        </p:nvGrpSpPr>
        <p:grpSpPr>
          <a:xfrm flipH="1">
            <a:off x="-396" y="-257"/>
            <a:ext cx="5747871" cy="842939"/>
            <a:chOff x="0" y="6021550"/>
            <a:chExt cx="6359672" cy="908633"/>
          </a:xfrm>
        </p:grpSpPr>
        <p:cxnSp>
          <p:nvCxnSpPr>
            <p:cNvPr id="293" name="Google Shape;293;p32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32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32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LeftShiftedLaptop">
  <p:cSld name="1_Title and Content_2_1_1_1_1_1_1_1_1_1_1_1_1_1_1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8" name="Google Shape;298;p33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2">
            <a:alphaModFix/>
          </a:blip>
          <a:srcRect b="19198" l="26820" r="0" t="0"/>
          <a:stretch/>
        </p:blipFill>
        <p:spPr>
          <a:xfrm>
            <a:off x="0" y="1612775"/>
            <a:ext cx="7684951" cy="52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7306100" y="1764475"/>
            <a:ext cx="43158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0378" y="1992050"/>
            <a:ext cx="4791627" cy="486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>
            <p:ph idx="3" type="pic"/>
          </p:nvPr>
        </p:nvSpPr>
        <p:spPr>
          <a:xfrm>
            <a:off x="0" y="2078175"/>
            <a:ext cx="6462000" cy="477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RightShiftedLaptop">
  <p:cSld name="1_Title and Content_2_1_1_1_1_1_1_1_1_1_1_1_1_1_1_1"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5" name="Google Shape;305;p34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2">
            <a:alphaModFix/>
          </a:blip>
          <a:srcRect b="19198" l="9293" r="27483" t="0"/>
          <a:stretch/>
        </p:blipFill>
        <p:spPr>
          <a:xfrm>
            <a:off x="5552600" y="1612775"/>
            <a:ext cx="6639401" cy="52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746850" y="1764475"/>
            <a:ext cx="43158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08" name="Google Shape;308;p34"/>
          <p:cNvSpPr/>
          <p:nvPr/>
        </p:nvSpPr>
        <p:spPr>
          <a:xfrm>
            <a:off x="0" y="462420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4"/>
          <p:cNvSpPr/>
          <p:nvPr>
            <p:ph idx="3" type="pic"/>
          </p:nvPr>
        </p:nvSpPr>
        <p:spPr>
          <a:xfrm>
            <a:off x="6126325" y="2067350"/>
            <a:ext cx="6169500" cy="4881600"/>
          </a:xfrm>
          <a:prstGeom prst="roundRect">
            <a:avLst>
              <a:gd fmla="val 2557" name="adj"/>
            </a:avLst>
          </a:prstGeom>
          <a:noFill/>
          <a:ln>
            <a:noFill/>
          </a:ln>
        </p:spPr>
      </p:sp>
      <p:grpSp>
        <p:nvGrpSpPr>
          <p:cNvPr id="310" name="Google Shape;310;p34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311" name="Google Shape;311;p34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34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34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DownshiftedLaptop">
  <p:cSld name="1_Title and Content_2_1_1_1_1_1_1_1_1_1_1_1_1_1_1_1_1"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7" name="Google Shape;317;p3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2">
            <a:alphaModFix/>
          </a:blip>
          <a:srcRect b="49225" l="9297" r="0" t="0"/>
          <a:stretch/>
        </p:blipFill>
        <p:spPr>
          <a:xfrm>
            <a:off x="1006575" y="3069650"/>
            <a:ext cx="10948751" cy="378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744475" y="1764475"/>
            <a:ext cx="10744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20" name="Google Shape;320;p35"/>
          <p:cNvSpPr/>
          <p:nvPr>
            <p:ph idx="3" type="pic"/>
          </p:nvPr>
        </p:nvSpPr>
        <p:spPr>
          <a:xfrm>
            <a:off x="1656075" y="3593525"/>
            <a:ext cx="8886300" cy="3431100"/>
          </a:xfrm>
          <a:prstGeom prst="roundRect">
            <a:avLst>
              <a:gd fmla="val 76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Laptop">
  <p:cSld name="1_Title and Content_2_1_1_1_1_1_1_1_1_1_1_1_1_1_1_1_1_1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3" name="Google Shape;323;p36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24" name="Google Shape;324;p36"/>
          <p:cNvPicPr preferRelativeResize="0"/>
          <p:nvPr/>
        </p:nvPicPr>
        <p:blipFill rotWithShape="1">
          <a:blip r:embed="rId2">
            <a:alphaModFix/>
          </a:blip>
          <a:srcRect b="36768" l="9297" r="0" t="0"/>
          <a:stretch/>
        </p:blipFill>
        <p:spPr>
          <a:xfrm>
            <a:off x="194200" y="1554300"/>
            <a:ext cx="12308552" cy="530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/>
          <p:nvPr>
            <p:ph idx="3" type="pic"/>
          </p:nvPr>
        </p:nvSpPr>
        <p:spPr>
          <a:xfrm>
            <a:off x="941675" y="2153950"/>
            <a:ext cx="10001400" cy="4870800"/>
          </a:xfrm>
          <a:prstGeom prst="roundRect">
            <a:avLst>
              <a:gd fmla="val 765" name="adj"/>
            </a:avLst>
          </a:prstGeom>
          <a:noFill/>
          <a:ln>
            <a:noFill/>
          </a:ln>
        </p:spPr>
      </p:sp>
      <p:grpSp>
        <p:nvGrpSpPr>
          <p:cNvPr id="326" name="Google Shape;326;p36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327" name="Google Shape;327;p36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36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36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er">
  <p:cSld name="1_Title and Content_2_1_1_1_1_1_1_1_1_1_1_1_1_1_1_1_1_1_1"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>
            <p:ph type="title"/>
          </p:nvPr>
        </p:nvSpPr>
        <p:spPr>
          <a:xfrm>
            <a:off x="1804350" y="2897425"/>
            <a:ext cx="85833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Ubuntu"/>
              <a:buNone/>
              <a:defRPr b="1" i="0" sz="46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12381750" cy="6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340" y="0"/>
            <a:ext cx="12400088" cy="69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/>
          <p:nvPr>
            <p:ph type="title"/>
          </p:nvPr>
        </p:nvSpPr>
        <p:spPr>
          <a:xfrm>
            <a:off x="671050" y="2134250"/>
            <a:ext cx="7889700" cy="1642500"/>
          </a:xfrm>
          <a:prstGeom prst="rect">
            <a:avLst/>
          </a:prstGeom>
        </p:spPr>
        <p:txBody>
          <a:bodyPr anchorCtr="0" anchor="t" bIns="45700" lIns="121900" spcFirstLastPara="1" rIns="12190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&lt;Customer Name&gt;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Project Kickoff / Charter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8"/>
          <p:cNvSpPr txBox="1"/>
          <p:nvPr>
            <p:ph idx="3" type="title"/>
          </p:nvPr>
        </p:nvSpPr>
        <p:spPr>
          <a:xfrm>
            <a:off x="671050" y="5118200"/>
            <a:ext cx="6051900" cy="339300"/>
          </a:xfrm>
          <a:prstGeom prst="rect">
            <a:avLst/>
          </a:prstGeom>
        </p:spPr>
        <p:txBody>
          <a:bodyPr anchorCtr="0" anchor="t" bIns="45700" lIns="121900" spcFirstLastPara="1" rIns="1219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&lt;Date&gt;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7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Compressed Sprint 0 Schedule</a:t>
            </a:r>
            <a:endParaRPr/>
          </a:p>
        </p:txBody>
      </p:sp>
      <p:sp>
        <p:nvSpPr>
          <p:cNvPr id="527" name="Google Shape;527;p47"/>
          <p:cNvSpPr/>
          <p:nvPr/>
        </p:nvSpPr>
        <p:spPr>
          <a:xfrm>
            <a:off x="2817766" y="2374564"/>
            <a:ext cx="2092500" cy="1550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Map Confirmation &amp;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Initial Prioritization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8" name="Google Shape;528;p47"/>
          <p:cNvSpPr txBox="1"/>
          <p:nvPr/>
        </p:nvSpPr>
        <p:spPr>
          <a:xfrm>
            <a:off x="554616" y="1431403"/>
            <a:ext cx="2120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Monday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24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2801767" y="1426944"/>
            <a:ext cx="2120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Tuesday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25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0" name="Google Shape;530;p47"/>
          <p:cNvSpPr txBox="1"/>
          <p:nvPr/>
        </p:nvSpPr>
        <p:spPr>
          <a:xfrm>
            <a:off x="5010939" y="1425184"/>
            <a:ext cx="2120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Wednesday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26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1" name="Google Shape;531;p47"/>
          <p:cNvSpPr txBox="1"/>
          <p:nvPr/>
        </p:nvSpPr>
        <p:spPr>
          <a:xfrm>
            <a:off x="7258088" y="1420725"/>
            <a:ext cx="2120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Thursday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27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47"/>
          <p:cNvSpPr txBox="1"/>
          <p:nvPr/>
        </p:nvSpPr>
        <p:spPr>
          <a:xfrm>
            <a:off x="9492580" y="1420960"/>
            <a:ext cx="2120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Friday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28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3" name="Google Shape;533;p47"/>
          <p:cNvSpPr/>
          <p:nvPr/>
        </p:nvSpPr>
        <p:spPr>
          <a:xfrm>
            <a:off x="559201" y="3996477"/>
            <a:ext cx="2132100" cy="2952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47"/>
          <p:cNvSpPr/>
          <p:nvPr/>
        </p:nvSpPr>
        <p:spPr>
          <a:xfrm>
            <a:off x="559168" y="5631691"/>
            <a:ext cx="2132100" cy="645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5:00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Catchup &amp;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47"/>
          <p:cNvSpPr/>
          <p:nvPr/>
        </p:nvSpPr>
        <p:spPr>
          <a:xfrm>
            <a:off x="2803910" y="5631573"/>
            <a:ext cx="2092500" cy="645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Catchup &amp;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3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47"/>
          <p:cNvSpPr/>
          <p:nvPr/>
        </p:nvSpPr>
        <p:spPr>
          <a:xfrm>
            <a:off x="5019378" y="2382131"/>
            <a:ext cx="2120400" cy="153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AM - 12:00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7" name="Google Shape;537;p47"/>
          <p:cNvSpPr/>
          <p:nvPr/>
        </p:nvSpPr>
        <p:spPr>
          <a:xfrm>
            <a:off x="5012300" y="5631307"/>
            <a:ext cx="2120400" cy="645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Catchup &amp;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4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47"/>
          <p:cNvSpPr/>
          <p:nvPr/>
        </p:nvSpPr>
        <p:spPr>
          <a:xfrm>
            <a:off x="568738" y="2915408"/>
            <a:ext cx="2120400" cy="5985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9:30 - 10:30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Collaborative Charter &amp; Team Working Agreement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568738" y="2374564"/>
            <a:ext cx="2120400" cy="5013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9:30 A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Project Kick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Off</a:t>
            </a:r>
            <a:endParaRPr b="1" i="0" sz="1100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0" name="Google Shape;540;p47"/>
          <p:cNvSpPr/>
          <p:nvPr/>
        </p:nvSpPr>
        <p:spPr>
          <a:xfrm>
            <a:off x="2810755" y="4375130"/>
            <a:ext cx="2092500" cy="11928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2815141" y="3996477"/>
            <a:ext cx="2092500" cy="2952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47"/>
          <p:cNvSpPr/>
          <p:nvPr/>
        </p:nvSpPr>
        <p:spPr>
          <a:xfrm>
            <a:off x="5020507" y="3997955"/>
            <a:ext cx="2120400" cy="2952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47"/>
          <p:cNvSpPr/>
          <p:nvPr/>
        </p:nvSpPr>
        <p:spPr>
          <a:xfrm>
            <a:off x="559135" y="4375012"/>
            <a:ext cx="2132100" cy="11928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Personas &amp; Story Map CoCreation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47"/>
          <p:cNvSpPr/>
          <p:nvPr/>
        </p:nvSpPr>
        <p:spPr>
          <a:xfrm>
            <a:off x="7268955" y="3996477"/>
            <a:ext cx="2120400" cy="2952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47"/>
          <p:cNvSpPr/>
          <p:nvPr/>
        </p:nvSpPr>
        <p:spPr>
          <a:xfrm>
            <a:off x="9517418" y="3997955"/>
            <a:ext cx="2120400" cy="2952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47"/>
          <p:cNvSpPr/>
          <p:nvPr/>
        </p:nvSpPr>
        <p:spPr>
          <a:xfrm>
            <a:off x="2817799" y="1897566"/>
            <a:ext cx="2092500" cy="4374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8:00 - 9:00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7" name="Google Shape;547;p47"/>
          <p:cNvSpPr/>
          <p:nvPr/>
        </p:nvSpPr>
        <p:spPr>
          <a:xfrm>
            <a:off x="568738" y="1897567"/>
            <a:ext cx="2120400" cy="4374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8:00 - 9:00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8" name="Google Shape;548;p47"/>
          <p:cNvSpPr/>
          <p:nvPr/>
        </p:nvSpPr>
        <p:spPr>
          <a:xfrm>
            <a:off x="5017550" y="1897567"/>
            <a:ext cx="2120400" cy="4071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8:00 - 9:00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9" name="Google Shape;549;p47"/>
          <p:cNvSpPr/>
          <p:nvPr/>
        </p:nvSpPr>
        <p:spPr>
          <a:xfrm>
            <a:off x="5026755" y="5130175"/>
            <a:ext cx="2120400" cy="437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4:30 - 5:00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Charter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0" name="Google Shape;550;p47"/>
          <p:cNvSpPr/>
          <p:nvPr/>
        </p:nvSpPr>
        <p:spPr>
          <a:xfrm>
            <a:off x="5010805" y="4375130"/>
            <a:ext cx="2120400" cy="6759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1:00 - 4:30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1" name="Google Shape;551;p47"/>
          <p:cNvSpPr/>
          <p:nvPr/>
        </p:nvSpPr>
        <p:spPr>
          <a:xfrm>
            <a:off x="7268739" y="2374563"/>
            <a:ext cx="2120400" cy="821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9:00 - 10:30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47"/>
          <p:cNvSpPr/>
          <p:nvPr/>
        </p:nvSpPr>
        <p:spPr>
          <a:xfrm>
            <a:off x="7267808" y="1890118"/>
            <a:ext cx="2120400" cy="4374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8:00 - 9:00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47"/>
          <p:cNvSpPr/>
          <p:nvPr/>
        </p:nvSpPr>
        <p:spPr>
          <a:xfrm>
            <a:off x="7272194" y="5631189"/>
            <a:ext cx="2120400" cy="645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Catchup &amp;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4" name="Google Shape;554;p47"/>
          <p:cNvSpPr/>
          <p:nvPr/>
        </p:nvSpPr>
        <p:spPr>
          <a:xfrm>
            <a:off x="9520093" y="2393836"/>
            <a:ext cx="2120400" cy="8022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AM - 10:30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Initial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Release Planning 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47"/>
          <p:cNvSpPr/>
          <p:nvPr/>
        </p:nvSpPr>
        <p:spPr>
          <a:xfrm>
            <a:off x="9519163" y="1879950"/>
            <a:ext cx="2120400" cy="4374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8:00 - 9:00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6" name="Google Shape;556;p47"/>
          <p:cNvSpPr/>
          <p:nvPr/>
        </p:nvSpPr>
        <p:spPr>
          <a:xfrm>
            <a:off x="9520093" y="3272365"/>
            <a:ext cx="2120400" cy="6456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10:30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Release Planning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7" name="Google Shape;557;p47"/>
          <p:cNvSpPr/>
          <p:nvPr/>
        </p:nvSpPr>
        <p:spPr>
          <a:xfrm>
            <a:off x="9520525" y="5473727"/>
            <a:ext cx="2120400" cy="6759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3:30 - 5:00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Start Sprint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47"/>
          <p:cNvSpPr/>
          <p:nvPr/>
        </p:nvSpPr>
        <p:spPr>
          <a:xfrm>
            <a:off x="559002" y="3553798"/>
            <a:ext cx="2132100" cy="3849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10:30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Current State Demo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7270699" y="4375130"/>
            <a:ext cx="2120400" cy="11928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Estimation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7269735" y="3273296"/>
            <a:ext cx="2120400" cy="645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AM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Architecture Documentation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1" name="Google Shape;561;p47"/>
          <p:cNvSpPr/>
          <p:nvPr/>
        </p:nvSpPr>
        <p:spPr>
          <a:xfrm>
            <a:off x="9517435" y="4388136"/>
            <a:ext cx="2120400" cy="5013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Present Release Plan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2" name="Google Shape;562;p47"/>
          <p:cNvSpPr/>
          <p:nvPr/>
        </p:nvSpPr>
        <p:spPr>
          <a:xfrm>
            <a:off x="9518365" y="4930991"/>
            <a:ext cx="2120400" cy="501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Planning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63" name="Google Shape;563;p47"/>
          <p:cNvCxnSpPr/>
          <p:nvPr/>
        </p:nvCxnSpPr>
        <p:spPr>
          <a:xfrm flipH="1" rot="10800000">
            <a:off x="652227" y="1289638"/>
            <a:ext cx="10929900" cy="8100"/>
          </a:xfrm>
          <a:prstGeom prst="straightConnector1">
            <a:avLst/>
          </a:prstGeom>
          <a:noFill/>
          <a:ln cap="flat" cmpd="sng" w="25400">
            <a:solidFill>
              <a:srgbClr val="020A5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564" name="Google Shape;564;p47"/>
          <p:cNvSpPr txBox="1"/>
          <p:nvPr/>
        </p:nvSpPr>
        <p:spPr>
          <a:xfrm>
            <a:off x="10095003" y="603350"/>
            <a:ext cx="1346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Core Team + SMEs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5" name="Google Shape;565;p47"/>
          <p:cNvSpPr/>
          <p:nvPr/>
        </p:nvSpPr>
        <p:spPr>
          <a:xfrm>
            <a:off x="11441798" y="668670"/>
            <a:ext cx="174000" cy="92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6" name="Google Shape;566;p47"/>
          <p:cNvSpPr txBox="1"/>
          <p:nvPr/>
        </p:nvSpPr>
        <p:spPr>
          <a:xfrm>
            <a:off x="8873575" y="786765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Core Team </a:t>
            </a: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+ SMEs + </a:t>
            </a: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7" name="Google Shape;567;p47"/>
          <p:cNvSpPr/>
          <p:nvPr/>
        </p:nvSpPr>
        <p:spPr>
          <a:xfrm>
            <a:off x="11441820" y="845524"/>
            <a:ext cx="174000" cy="924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47"/>
          <p:cNvSpPr txBox="1"/>
          <p:nvPr/>
        </p:nvSpPr>
        <p:spPr>
          <a:xfrm>
            <a:off x="8873575" y="960570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Appian Team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9" name="Google Shape;569;p47"/>
          <p:cNvSpPr/>
          <p:nvPr/>
        </p:nvSpPr>
        <p:spPr>
          <a:xfrm>
            <a:off x="11441820" y="1019328"/>
            <a:ext cx="174000" cy="92400"/>
          </a:xfrm>
          <a:prstGeom prst="rect">
            <a:avLst/>
          </a:prstGeom>
          <a:solidFill>
            <a:srgbClr val="9D4DE3"/>
          </a:solidFill>
          <a:ln cap="flat" cmpd="sng" w="19050">
            <a:solidFill>
              <a:srgbClr val="9D4DE3">
                <a:alpha val="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8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Sprint 0 Schedule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Sprint 0 Schedule Week 1</a:t>
            </a:r>
            <a:endParaRPr/>
          </a:p>
        </p:txBody>
      </p:sp>
      <p:cxnSp>
        <p:nvCxnSpPr>
          <p:cNvPr id="582" name="Google Shape;582;p49"/>
          <p:cNvCxnSpPr/>
          <p:nvPr/>
        </p:nvCxnSpPr>
        <p:spPr>
          <a:xfrm flipH="1" rot="10800000">
            <a:off x="652227" y="1289638"/>
            <a:ext cx="10929900" cy="8100"/>
          </a:xfrm>
          <a:prstGeom prst="straightConnector1">
            <a:avLst/>
          </a:prstGeom>
          <a:noFill/>
          <a:ln cap="flat" cmpd="sng" w="25400">
            <a:solidFill>
              <a:srgbClr val="020A5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583" name="Google Shape;583;p49"/>
          <p:cNvSpPr txBox="1"/>
          <p:nvPr/>
        </p:nvSpPr>
        <p:spPr>
          <a:xfrm>
            <a:off x="10095003" y="603350"/>
            <a:ext cx="1346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Core Team + SMEs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49"/>
          <p:cNvSpPr/>
          <p:nvPr/>
        </p:nvSpPr>
        <p:spPr>
          <a:xfrm>
            <a:off x="11441798" y="668670"/>
            <a:ext cx="174000" cy="92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49"/>
          <p:cNvSpPr txBox="1"/>
          <p:nvPr/>
        </p:nvSpPr>
        <p:spPr>
          <a:xfrm>
            <a:off x="8873575" y="786765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Core Team </a:t>
            </a: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+ SMEs + </a:t>
            </a: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49"/>
          <p:cNvSpPr/>
          <p:nvPr/>
        </p:nvSpPr>
        <p:spPr>
          <a:xfrm>
            <a:off x="11441820" y="845524"/>
            <a:ext cx="174000" cy="924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7" name="Google Shape;587;p49"/>
          <p:cNvSpPr txBox="1"/>
          <p:nvPr/>
        </p:nvSpPr>
        <p:spPr>
          <a:xfrm>
            <a:off x="8873575" y="960570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Appian Team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8" name="Google Shape;588;p49"/>
          <p:cNvSpPr/>
          <p:nvPr/>
        </p:nvSpPr>
        <p:spPr>
          <a:xfrm>
            <a:off x="11441820" y="1019328"/>
            <a:ext cx="174000" cy="92400"/>
          </a:xfrm>
          <a:prstGeom prst="rect">
            <a:avLst/>
          </a:prstGeom>
          <a:solidFill>
            <a:srgbClr val="9D4DE3"/>
          </a:solidFill>
          <a:ln cap="flat" cmpd="sng" w="19050">
            <a:solidFill>
              <a:srgbClr val="9D4DE3">
                <a:alpha val="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49"/>
          <p:cNvSpPr/>
          <p:nvPr/>
        </p:nvSpPr>
        <p:spPr>
          <a:xfrm>
            <a:off x="2952438" y="2845021"/>
            <a:ext cx="2037300" cy="10665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Mapping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>
            <a:off x="776789" y="1431346"/>
            <a:ext cx="206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Monday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17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1" name="Google Shape;591;p49"/>
          <p:cNvSpPr txBox="1"/>
          <p:nvPr/>
        </p:nvSpPr>
        <p:spPr>
          <a:xfrm>
            <a:off x="2964684" y="1426911"/>
            <a:ext cx="206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Tuesday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18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2" name="Google Shape;592;p49"/>
          <p:cNvSpPr txBox="1"/>
          <p:nvPr/>
        </p:nvSpPr>
        <p:spPr>
          <a:xfrm>
            <a:off x="5115600" y="1425160"/>
            <a:ext cx="206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Wednesday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19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49"/>
          <p:cNvSpPr txBox="1"/>
          <p:nvPr/>
        </p:nvSpPr>
        <p:spPr>
          <a:xfrm>
            <a:off x="7303492" y="1420725"/>
            <a:ext cx="206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Thursday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20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>
            <a:off x="9479061" y="1420959"/>
            <a:ext cx="206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Friday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21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49"/>
          <p:cNvSpPr/>
          <p:nvPr/>
        </p:nvSpPr>
        <p:spPr>
          <a:xfrm>
            <a:off x="779512" y="3982694"/>
            <a:ext cx="2039100" cy="2937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49"/>
          <p:cNvSpPr/>
          <p:nvPr/>
        </p:nvSpPr>
        <p:spPr>
          <a:xfrm>
            <a:off x="764528" y="5609158"/>
            <a:ext cx="2063400" cy="642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5:00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7" name="Google Shape;597;p49"/>
          <p:cNvSpPr/>
          <p:nvPr/>
        </p:nvSpPr>
        <p:spPr>
          <a:xfrm>
            <a:off x="2938947" y="5608894"/>
            <a:ext cx="2064600" cy="642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3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8" name="Google Shape;598;p49"/>
          <p:cNvSpPr/>
          <p:nvPr/>
        </p:nvSpPr>
        <p:spPr>
          <a:xfrm>
            <a:off x="5123816" y="2840582"/>
            <a:ext cx="2064600" cy="10665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9" name="Google Shape;599;p49"/>
          <p:cNvSpPr/>
          <p:nvPr/>
        </p:nvSpPr>
        <p:spPr>
          <a:xfrm>
            <a:off x="5116925" y="5608776"/>
            <a:ext cx="2064600" cy="642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4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0" name="Google Shape;600;p49"/>
          <p:cNvSpPr/>
          <p:nvPr/>
        </p:nvSpPr>
        <p:spPr>
          <a:xfrm>
            <a:off x="9516072" y="4354027"/>
            <a:ext cx="2064600" cy="899700"/>
          </a:xfrm>
          <a:prstGeom prst="rect">
            <a:avLst/>
          </a:prstGeom>
          <a:solidFill>
            <a:srgbClr val="DD345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1:00 - 3:00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Application Architecture and Integrations with IT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1" name="Google Shape;601;p49"/>
          <p:cNvSpPr/>
          <p:nvPr/>
        </p:nvSpPr>
        <p:spPr>
          <a:xfrm>
            <a:off x="2945612" y="4359321"/>
            <a:ext cx="2064600" cy="11862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Mapping / Initial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2" name="Google Shape;602;p49"/>
          <p:cNvSpPr/>
          <p:nvPr/>
        </p:nvSpPr>
        <p:spPr>
          <a:xfrm>
            <a:off x="2971235" y="3982694"/>
            <a:ext cx="2016000" cy="2937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49"/>
          <p:cNvSpPr/>
          <p:nvPr/>
        </p:nvSpPr>
        <p:spPr>
          <a:xfrm>
            <a:off x="5124916" y="3984164"/>
            <a:ext cx="2064600" cy="2937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4" name="Google Shape;604;p49"/>
          <p:cNvSpPr/>
          <p:nvPr/>
        </p:nvSpPr>
        <p:spPr>
          <a:xfrm>
            <a:off x="775614" y="4359203"/>
            <a:ext cx="2039100" cy="11862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Solution Personas,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existing artifacts, Current State Demo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49"/>
          <p:cNvSpPr/>
          <p:nvPr/>
        </p:nvSpPr>
        <p:spPr>
          <a:xfrm>
            <a:off x="7314072" y="3982694"/>
            <a:ext cx="2064600" cy="2937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6" name="Google Shape;606;p49"/>
          <p:cNvSpPr/>
          <p:nvPr/>
        </p:nvSpPr>
        <p:spPr>
          <a:xfrm>
            <a:off x="9506010" y="3984164"/>
            <a:ext cx="2064600" cy="2937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7" name="Google Shape;607;p49"/>
          <p:cNvSpPr/>
          <p:nvPr/>
        </p:nvSpPr>
        <p:spPr>
          <a:xfrm>
            <a:off x="2952471" y="1895014"/>
            <a:ext cx="2037300" cy="435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8" name="Google Shape;608;p49"/>
          <p:cNvSpPr/>
          <p:nvPr/>
        </p:nvSpPr>
        <p:spPr>
          <a:xfrm>
            <a:off x="2954590" y="2366931"/>
            <a:ext cx="2037300" cy="435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49"/>
          <p:cNvSpPr/>
          <p:nvPr/>
        </p:nvSpPr>
        <p:spPr>
          <a:xfrm>
            <a:off x="5122037" y="1895015"/>
            <a:ext cx="2064600" cy="435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0" name="Google Shape;610;p49"/>
          <p:cNvSpPr/>
          <p:nvPr/>
        </p:nvSpPr>
        <p:spPr>
          <a:xfrm>
            <a:off x="5123105" y="2367666"/>
            <a:ext cx="2064600" cy="435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1" name="Google Shape;611;p49"/>
          <p:cNvSpPr/>
          <p:nvPr/>
        </p:nvSpPr>
        <p:spPr>
          <a:xfrm>
            <a:off x="5115470" y="4359321"/>
            <a:ext cx="2064600" cy="11862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2" name="Google Shape;612;p49"/>
          <p:cNvSpPr/>
          <p:nvPr/>
        </p:nvSpPr>
        <p:spPr>
          <a:xfrm>
            <a:off x="7313862" y="2833173"/>
            <a:ext cx="2064600" cy="10665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3" name="Google Shape;613;p49"/>
          <p:cNvSpPr/>
          <p:nvPr/>
        </p:nvSpPr>
        <p:spPr>
          <a:xfrm>
            <a:off x="7312956" y="1887606"/>
            <a:ext cx="2064600" cy="435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4" name="Google Shape;614;p49"/>
          <p:cNvSpPr/>
          <p:nvPr/>
        </p:nvSpPr>
        <p:spPr>
          <a:xfrm>
            <a:off x="7314024" y="2360257"/>
            <a:ext cx="2064600" cy="435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49"/>
          <p:cNvSpPr/>
          <p:nvPr/>
        </p:nvSpPr>
        <p:spPr>
          <a:xfrm>
            <a:off x="7317226" y="5608658"/>
            <a:ext cx="2064600" cy="642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6" name="Google Shape;616;p49"/>
          <p:cNvSpPr/>
          <p:nvPr/>
        </p:nvSpPr>
        <p:spPr>
          <a:xfrm>
            <a:off x="7315771" y="4359203"/>
            <a:ext cx="2064600" cy="11862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7" name="Google Shape;617;p49"/>
          <p:cNvSpPr/>
          <p:nvPr/>
        </p:nvSpPr>
        <p:spPr>
          <a:xfrm>
            <a:off x="9505848" y="2823059"/>
            <a:ext cx="2064600" cy="10665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Architectural and/or Functional Prototypes; Draft Data Model for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Record Types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9504943" y="1877492"/>
            <a:ext cx="2064600" cy="435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49"/>
          <p:cNvSpPr/>
          <p:nvPr/>
        </p:nvSpPr>
        <p:spPr>
          <a:xfrm>
            <a:off x="9506010" y="2350143"/>
            <a:ext cx="2064600" cy="435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0" name="Google Shape;620;p49"/>
          <p:cNvSpPr/>
          <p:nvPr/>
        </p:nvSpPr>
        <p:spPr>
          <a:xfrm>
            <a:off x="9517528" y="5330025"/>
            <a:ext cx="2064600" cy="672000"/>
          </a:xfrm>
          <a:prstGeom prst="rect">
            <a:avLst/>
          </a:prstGeom>
          <a:solidFill>
            <a:srgbClr val="DD345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3:00 - 4:00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Week 1 Wrap-up Meeting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789065" y="1895015"/>
            <a:ext cx="2039100" cy="435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790215" y="2369460"/>
            <a:ext cx="2039100" cy="4986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9:30 A</a:t>
            </a:r>
            <a:r>
              <a:rPr b="1" i="0" lang="en-US" sz="1200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Project Kick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Off</a:t>
            </a:r>
            <a:endParaRPr b="1" i="0" sz="1100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790215" y="2907410"/>
            <a:ext cx="2039100" cy="9957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9:30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Collaborative Charter &amp; Team Working Agreement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0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Sprint 0 Schedule Week 2</a:t>
            </a:r>
            <a:endParaRPr/>
          </a:p>
        </p:txBody>
      </p:sp>
      <p:cxnSp>
        <p:nvCxnSpPr>
          <p:cNvPr id="630" name="Google Shape;630;p50"/>
          <p:cNvCxnSpPr/>
          <p:nvPr/>
        </p:nvCxnSpPr>
        <p:spPr>
          <a:xfrm flipH="1" rot="10800000">
            <a:off x="652227" y="1289638"/>
            <a:ext cx="10929900" cy="8100"/>
          </a:xfrm>
          <a:prstGeom prst="straightConnector1">
            <a:avLst/>
          </a:prstGeom>
          <a:noFill/>
          <a:ln cap="flat" cmpd="sng" w="25400">
            <a:solidFill>
              <a:srgbClr val="020A5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631" name="Google Shape;631;p50"/>
          <p:cNvSpPr txBox="1"/>
          <p:nvPr/>
        </p:nvSpPr>
        <p:spPr>
          <a:xfrm>
            <a:off x="10095003" y="603350"/>
            <a:ext cx="1346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Core Team + SMEs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2" name="Google Shape;632;p50"/>
          <p:cNvSpPr/>
          <p:nvPr/>
        </p:nvSpPr>
        <p:spPr>
          <a:xfrm>
            <a:off x="11441798" y="668670"/>
            <a:ext cx="174000" cy="92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50"/>
          <p:cNvSpPr txBox="1"/>
          <p:nvPr/>
        </p:nvSpPr>
        <p:spPr>
          <a:xfrm>
            <a:off x="8873575" y="786765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Core Team </a:t>
            </a: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+ SMEs + </a:t>
            </a: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4" name="Google Shape;634;p50"/>
          <p:cNvSpPr/>
          <p:nvPr/>
        </p:nvSpPr>
        <p:spPr>
          <a:xfrm>
            <a:off x="11441820" y="845524"/>
            <a:ext cx="174000" cy="924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5" name="Google Shape;635;p50"/>
          <p:cNvSpPr txBox="1"/>
          <p:nvPr/>
        </p:nvSpPr>
        <p:spPr>
          <a:xfrm>
            <a:off x="8873575" y="960570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Appian Team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50"/>
          <p:cNvSpPr/>
          <p:nvPr/>
        </p:nvSpPr>
        <p:spPr>
          <a:xfrm>
            <a:off x="11441820" y="1019328"/>
            <a:ext cx="174000" cy="92400"/>
          </a:xfrm>
          <a:prstGeom prst="rect">
            <a:avLst/>
          </a:prstGeom>
          <a:solidFill>
            <a:srgbClr val="9D4DE3"/>
          </a:solidFill>
          <a:ln cap="flat" cmpd="sng" w="19050">
            <a:solidFill>
              <a:srgbClr val="9D4DE3">
                <a:alpha val="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7" name="Google Shape;637;p50"/>
          <p:cNvSpPr/>
          <p:nvPr/>
        </p:nvSpPr>
        <p:spPr>
          <a:xfrm>
            <a:off x="2954312" y="2922840"/>
            <a:ext cx="2039100" cy="1068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1 &amp; 2 Story Writing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8" name="Google Shape;638;p50"/>
          <p:cNvSpPr txBox="1"/>
          <p:nvPr/>
        </p:nvSpPr>
        <p:spPr>
          <a:xfrm>
            <a:off x="776974" y="1507558"/>
            <a:ext cx="20661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Monday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24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9" name="Google Shape;639;p50"/>
          <p:cNvSpPr txBox="1"/>
          <p:nvPr/>
        </p:nvSpPr>
        <p:spPr>
          <a:xfrm>
            <a:off x="2966568" y="1503118"/>
            <a:ext cx="20661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Tuesday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25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0" name="Google Shape;640;p50"/>
          <p:cNvSpPr txBox="1"/>
          <p:nvPr/>
        </p:nvSpPr>
        <p:spPr>
          <a:xfrm>
            <a:off x="5119154" y="1501365"/>
            <a:ext cx="20661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Wednesday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26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50"/>
          <p:cNvSpPr txBox="1"/>
          <p:nvPr/>
        </p:nvSpPr>
        <p:spPr>
          <a:xfrm>
            <a:off x="7308746" y="1496925"/>
            <a:ext cx="20661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Thursday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27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50"/>
          <p:cNvSpPr txBox="1"/>
          <p:nvPr/>
        </p:nvSpPr>
        <p:spPr>
          <a:xfrm>
            <a:off x="9486004" y="1497159"/>
            <a:ext cx="20661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Friday 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en-US" sz="1600">
                <a:latin typeface="Ubuntu"/>
                <a:ea typeface="Ubuntu"/>
                <a:cs typeface="Ubuntu"/>
                <a:sym typeface="Ubuntu"/>
              </a:rPr>
              <a:t>28</a:t>
            </a:r>
            <a:r>
              <a:rPr i="0" lang="en-US" sz="1600" u="none" cap="none" strike="noStrike"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3" name="Google Shape;643;p50"/>
          <p:cNvSpPr/>
          <p:nvPr/>
        </p:nvSpPr>
        <p:spPr>
          <a:xfrm>
            <a:off x="793486" y="4061806"/>
            <a:ext cx="2039100" cy="2940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4" name="Google Shape;644;p50"/>
          <p:cNvSpPr/>
          <p:nvPr/>
        </p:nvSpPr>
        <p:spPr>
          <a:xfrm>
            <a:off x="789568" y="5690120"/>
            <a:ext cx="2039100" cy="642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5:00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7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5" name="Google Shape;645;p50"/>
          <p:cNvSpPr/>
          <p:nvPr/>
        </p:nvSpPr>
        <p:spPr>
          <a:xfrm>
            <a:off x="2955024" y="5689884"/>
            <a:ext cx="2039100" cy="642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8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50"/>
          <p:cNvSpPr/>
          <p:nvPr/>
        </p:nvSpPr>
        <p:spPr>
          <a:xfrm>
            <a:off x="5127377" y="2918396"/>
            <a:ext cx="2066100" cy="10680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Estimation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50"/>
          <p:cNvSpPr/>
          <p:nvPr/>
        </p:nvSpPr>
        <p:spPr>
          <a:xfrm>
            <a:off x="5120480" y="5689737"/>
            <a:ext cx="2066100" cy="642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 for Day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8" name="Google Shape;648;p50"/>
          <p:cNvSpPr/>
          <p:nvPr/>
        </p:nvSpPr>
        <p:spPr>
          <a:xfrm>
            <a:off x="9510222" y="2922840"/>
            <a:ext cx="2066100" cy="3410100"/>
          </a:xfrm>
          <a:prstGeom prst="rect">
            <a:avLst/>
          </a:prstGeom>
          <a:solidFill>
            <a:srgbClr val="DD345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- 6:00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Start Sprint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9" name="Google Shape;649;p50"/>
          <p:cNvSpPr/>
          <p:nvPr/>
        </p:nvSpPr>
        <p:spPr>
          <a:xfrm>
            <a:off x="2960982" y="4067781"/>
            <a:ext cx="2039100" cy="2940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0" name="Google Shape;650;p50"/>
          <p:cNvSpPr/>
          <p:nvPr/>
        </p:nvSpPr>
        <p:spPr>
          <a:xfrm>
            <a:off x="5128478" y="4063278"/>
            <a:ext cx="2066100" cy="2940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1" name="Google Shape;651;p50"/>
          <p:cNvSpPr/>
          <p:nvPr/>
        </p:nvSpPr>
        <p:spPr>
          <a:xfrm>
            <a:off x="787885" y="4429148"/>
            <a:ext cx="2039100" cy="1187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1:00 - 5:00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1 &amp; 2 Story Writing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2" name="Google Shape;652;p50"/>
          <p:cNvSpPr/>
          <p:nvPr/>
        </p:nvSpPr>
        <p:spPr>
          <a:xfrm>
            <a:off x="7319333" y="4061806"/>
            <a:ext cx="2066100" cy="294000"/>
          </a:xfrm>
          <a:prstGeom prst="rect">
            <a:avLst/>
          </a:prstGeom>
          <a:solidFill>
            <a:srgbClr val="A5A7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12: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12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:45 PM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Lunch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3" name="Google Shape;653;p50"/>
          <p:cNvSpPr/>
          <p:nvPr/>
        </p:nvSpPr>
        <p:spPr>
          <a:xfrm>
            <a:off x="2954344" y="1971753"/>
            <a:ext cx="2039100" cy="435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4" name="Google Shape;654;p50"/>
          <p:cNvSpPr/>
          <p:nvPr/>
        </p:nvSpPr>
        <p:spPr>
          <a:xfrm>
            <a:off x="790734" y="1971752"/>
            <a:ext cx="2039100" cy="435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5" name="Google Shape;655;p50"/>
          <p:cNvSpPr/>
          <p:nvPr/>
        </p:nvSpPr>
        <p:spPr>
          <a:xfrm>
            <a:off x="2956465" y="2444207"/>
            <a:ext cx="2039100" cy="435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6" name="Google Shape;656;p50"/>
          <p:cNvSpPr/>
          <p:nvPr/>
        </p:nvSpPr>
        <p:spPr>
          <a:xfrm>
            <a:off x="5125596" y="1971754"/>
            <a:ext cx="2066100" cy="435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7" name="Google Shape;657;p50"/>
          <p:cNvSpPr/>
          <p:nvPr/>
        </p:nvSpPr>
        <p:spPr>
          <a:xfrm>
            <a:off x="5126665" y="2444943"/>
            <a:ext cx="2066100" cy="435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8" name="Google Shape;658;p50"/>
          <p:cNvSpPr/>
          <p:nvPr/>
        </p:nvSpPr>
        <p:spPr>
          <a:xfrm>
            <a:off x="7319641" y="2914201"/>
            <a:ext cx="2066100" cy="4989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9:15 - 10:00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Charter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Google Shape;659;p50"/>
          <p:cNvSpPr/>
          <p:nvPr/>
        </p:nvSpPr>
        <p:spPr>
          <a:xfrm>
            <a:off x="7318216" y="1964337"/>
            <a:ext cx="2066100" cy="435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0" name="Google Shape;660;p50"/>
          <p:cNvSpPr/>
          <p:nvPr/>
        </p:nvSpPr>
        <p:spPr>
          <a:xfrm>
            <a:off x="7319285" y="2437525"/>
            <a:ext cx="2066100" cy="435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1" name="Google Shape;661;p50"/>
          <p:cNvSpPr/>
          <p:nvPr/>
        </p:nvSpPr>
        <p:spPr>
          <a:xfrm>
            <a:off x="9511905" y="1954211"/>
            <a:ext cx="2066100" cy="435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8:30 - 9:00 AM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2" name="Google Shape;662;p50"/>
          <p:cNvSpPr/>
          <p:nvPr/>
        </p:nvSpPr>
        <p:spPr>
          <a:xfrm>
            <a:off x="790734" y="2939971"/>
            <a:ext cx="2039100" cy="10680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Backlog Prioritization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50"/>
          <p:cNvSpPr/>
          <p:nvPr/>
        </p:nvSpPr>
        <p:spPr>
          <a:xfrm>
            <a:off x="792887" y="2461338"/>
            <a:ext cx="2039100" cy="435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4" name="Google Shape;664;p50"/>
          <p:cNvSpPr/>
          <p:nvPr/>
        </p:nvSpPr>
        <p:spPr>
          <a:xfrm>
            <a:off x="2953438" y="4436908"/>
            <a:ext cx="2039100" cy="11874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:00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Design Stories &amp; Prep for Estimation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50"/>
          <p:cNvSpPr/>
          <p:nvPr/>
        </p:nvSpPr>
        <p:spPr>
          <a:xfrm>
            <a:off x="5118975" y="4431740"/>
            <a:ext cx="2066100" cy="6006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Estimation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6" name="Google Shape;666;p50"/>
          <p:cNvSpPr/>
          <p:nvPr/>
        </p:nvSpPr>
        <p:spPr>
          <a:xfrm>
            <a:off x="7315367" y="5674725"/>
            <a:ext cx="2066100" cy="4989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4:0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Planning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7" name="Google Shape;667;p50"/>
          <p:cNvSpPr/>
          <p:nvPr/>
        </p:nvSpPr>
        <p:spPr>
          <a:xfrm>
            <a:off x="5120610" y="5106788"/>
            <a:ext cx="2066100" cy="5232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Release Planning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8" name="Google Shape;668;p50"/>
          <p:cNvSpPr/>
          <p:nvPr/>
        </p:nvSpPr>
        <p:spPr>
          <a:xfrm>
            <a:off x="7314606" y="4439538"/>
            <a:ext cx="2066100" cy="4989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b="1" i="0" lang="en-US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Present Release Plan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9" name="Google Shape;669;p50"/>
          <p:cNvSpPr/>
          <p:nvPr/>
        </p:nvSpPr>
        <p:spPr>
          <a:xfrm>
            <a:off x="7318799" y="3454485"/>
            <a:ext cx="2066100" cy="5232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 AM - 12:00 PM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Release Planning Prep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0" name="Google Shape;670;p50"/>
          <p:cNvSpPr/>
          <p:nvPr/>
        </p:nvSpPr>
        <p:spPr>
          <a:xfrm>
            <a:off x="7315400" y="4985257"/>
            <a:ext cx="2066100" cy="6426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 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Working Agreement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1" name="Google Shape;671;p50"/>
          <p:cNvSpPr/>
          <p:nvPr/>
        </p:nvSpPr>
        <p:spPr>
          <a:xfrm>
            <a:off x="9515950" y="2439277"/>
            <a:ext cx="2066100" cy="4353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9:00 - 9:15 AM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1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Risks</a:t>
            </a:r>
            <a:endParaRPr/>
          </a:p>
        </p:txBody>
      </p:sp>
      <p:graphicFrame>
        <p:nvGraphicFramePr>
          <p:cNvPr id="678" name="Google Shape;678;p51"/>
          <p:cNvGraphicFramePr/>
          <p:nvPr/>
        </p:nvGraphicFramePr>
        <p:xfrm>
          <a:off x="792300" y="148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{8C6D4DD9-F564-4756-81D2-46592DDDDB42}</a:tableStyleId>
              </a:tblPr>
              <a:tblGrid>
                <a:gridCol w="3200300"/>
                <a:gridCol w="1486075"/>
                <a:gridCol w="1166950"/>
                <a:gridCol w="3377000"/>
                <a:gridCol w="1657575"/>
              </a:tblGrid>
              <a:tr h="53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Risk</a:t>
                      </a:r>
                      <a:endParaRPr b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Likelihood</a:t>
                      </a:r>
                      <a:endParaRPr b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Impact</a:t>
                      </a:r>
                      <a:endParaRPr b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Mitigation</a:t>
                      </a:r>
                      <a:endParaRPr b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Owner</a:t>
                      </a:r>
                      <a:endParaRPr b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E7F1FF"/>
                    </a:solidFill>
                  </a:tcPr>
                </a:tc>
              </a:tr>
              <a:tr h="104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112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99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99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2"/>
          <p:cNvSpPr txBox="1"/>
          <p:nvPr>
            <p:ph idx="1" type="body"/>
          </p:nvPr>
        </p:nvSpPr>
        <p:spPr>
          <a:xfrm>
            <a:off x="744475" y="1696032"/>
            <a:ext cx="10744200" cy="4803000"/>
          </a:xfrm>
          <a:prstGeom prst="rect">
            <a:avLst/>
          </a:prstGeom>
        </p:spPr>
        <p:txBody>
          <a:bodyPr anchorCtr="0" anchor="t" bIns="60925" lIns="0" spcFirstLastPara="1" rIns="0" wrap="square" tIns="60925">
            <a:noAutofit/>
          </a:bodyPr>
          <a:lstStyle/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Containing Scope to focus on minimum foundational application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Adopting agile methodologies across a geographically dispersed team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Broad stakeholder participation and feedback early on</a:t>
            </a:r>
            <a:endParaRPr sz="2300"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685" name="Google Shape;685;p5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Critical Success Factors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3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Sprint Cadence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4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Sprint Schedule</a:t>
            </a:r>
            <a:endParaRPr/>
          </a:p>
        </p:txBody>
      </p:sp>
      <p:cxnSp>
        <p:nvCxnSpPr>
          <p:cNvPr id="698" name="Google Shape;698;p54"/>
          <p:cNvCxnSpPr/>
          <p:nvPr/>
        </p:nvCxnSpPr>
        <p:spPr>
          <a:xfrm flipH="1" rot="10800000">
            <a:off x="652227" y="1289638"/>
            <a:ext cx="10929900" cy="8100"/>
          </a:xfrm>
          <a:prstGeom prst="straightConnector1">
            <a:avLst/>
          </a:prstGeom>
          <a:noFill/>
          <a:ln cap="flat" cmpd="sng" w="25400">
            <a:solidFill>
              <a:srgbClr val="020A5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699" name="Google Shape;699;p54"/>
          <p:cNvSpPr txBox="1"/>
          <p:nvPr/>
        </p:nvSpPr>
        <p:spPr>
          <a:xfrm>
            <a:off x="10095003" y="603350"/>
            <a:ext cx="1346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Core Team + SMEs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0" name="Google Shape;700;p54"/>
          <p:cNvSpPr/>
          <p:nvPr/>
        </p:nvSpPr>
        <p:spPr>
          <a:xfrm>
            <a:off x="11441798" y="668670"/>
            <a:ext cx="174000" cy="924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1" name="Google Shape;701;p54"/>
          <p:cNvSpPr txBox="1"/>
          <p:nvPr/>
        </p:nvSpPr>
        <p:spPr>
          <a:xfrm>
            <a:off x="8873575" y="786765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Core Team </a:t>
            </a: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+ SMEs + </a:t>
            </a:r>
            <a:r>
              <a:rPr i="0" lang="en-US" sz="1100" u="none" cap="none" strike="noStrike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2" name="Google Shape;702;p54"/>
          <p:cNvSpPr/>
          <p:nvPr/>
        </p:nvSpPr>
        <p:spPr>
          <a:xfrm>
            <a:off x="11441820" y="845524"/>
            <a:ext cx="174000" cy="924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3" name="Google Shape;703;p54"/>
          <p:cNvSpPr txBox="1"/>
          <p:nvPr/>
        </p:nvSpPr>
        <p:spPr>
          <a:xfrm>
            <a:off x="8873575" y="960570"/>
            <a:ext cx="25611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Appian Team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4" name="Google Shape;704;p54"/>
          <p:cNvSpPr/>
          <p:nvPr/>
        </p:nvSpPr>
        <p:spPr>
          <a:xfrm>
            <a:off x="11441820" y="1019328"/>
            <a:ext cx="174000" cy="92400"/>
          </a:xfrm>
          <a:prstGeom prst="rect">
            <a:avLst/>
          </a:prstGeom>
          <a:solidFill>
            <a:srgbClr val="9D4DE3"/>
          </a:solidFill>
          <a:ln cap="flat" cmpd="sng" w="19050">
            <a:solidFill>
              <a:srgbClr val="9D4DE3">
                <a:alpha val="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54"/>
          <p:cNvSpPr/>
          <p:nvPr/>
        </p:nvSpPr>
        <p:spPr>
          <a:xfrm>
            <a:off x="7109793" y="2207793"/>
            <a:ext cx="2025600" cy="5931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10:00-11:30 AM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Backlog Refinement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6" name="Google Shape;706;p54"/>
          <p:cNvSpPr txBox="1"/>
          <p:nvPr/>
        </p:nvSpPr>
        <p:spPr>
          <a:xfrm>
            <a:off x="333200" y="1528253"/>
            <a:ext cx="2014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Monday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7" name="Google Shape;707;p54"/>
          <p:cNvSpPr txBox="1"/>
          <p:nvPr/>
        </p:nvSpPr>
        <p:spPr>
          <a:xfrm>
            <a:off x="2468159" y="1523721"/>
            <a:ext cx="2014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Tuesday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8" name="Google Shape;708;p54"/>
          <p:cNvSpPr txBox="1"/>
          <p:nvPr/>
        </p:nvSpPr>
        <p:spPr>
          <a:xfrm>
            <a:off x="4567036" y="1521932"/>
            <a:ext cx="2014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Wednesday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9" name="Google Shape;709;p54"/>
          <p:cNvSpPr txBox="1"/>
          <p:nvPr/>
        </p:nvSpPr>
        <p:spPr>
          <a:xfrm>
            <a:off x="6701994" y="1517400"/>
            <a:ext cx="2014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Thursday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0" name="Google Shape;710;p54"/>
          <p:cNvSpPr txBox="1"/>
          <p:nvPr/>
        </p:nvSpPr>
        <p:spPr>
          <a:xfrm>
            <a:off x="8824927" y="1517637"/>
            <a:ext cx="2014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Friday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1" name="Google Shape;711;p54"/>
          <p:cNvSpPr/>
          <p:nvPr/>
        </p:nvSpPr>
        <p:spPr>
          <a:xfrm rot="-5400000">
            <a:off x="-476542" y="2732907"/>
            <a:ext cx="20091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Week 1</a:t>
            </a:r>
            <a:endParaRPr b="1"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2" name="Google Shape;712;p54"/>
          <p:cNvSpPr/>
          <p:nvPr/>
        </p:nvSpPr>
        <p:spPr>
          <a:xfrm rot="-5400000">
            <a:off x="-423141" y="4637162"/>
            <a:ext cx="20091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Week 2</a:t>
            </a:r>
            <a:endParaRPr b="1"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3" name="Google Shape;713;p54"/>
          <p:cNvSpPr/>
          <p:nvPr/>
        </p:nvSpPr>
        <p:spPr>
          <a:xfrm>
            <a:off x="9244863" y="4533348"/>
            <a:ext cx="2025600" cy="5931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i="0" lang="en-US" sz="1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00 -</a:t>
            </a:r>
            <a:r>
              <a:rPr b="1" i="0" lang="en-US" sz="1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b="1" i="0" lang="en-US" sz="1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 PM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Planning / Retro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4" name="Google Shape;714;p54"/>
          <p:cNvSpPr/>
          <p:nvPr/>
        </p:nvSpPr>
        <p:spPr>
          <a:xfrm>
            <a:off x="2835674" y="2204872"/>
            <a:ext cx="2025600" cy="5931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10:00-11:30 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Backlog Refinement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5" name="Google Shape;715;p54"/>
          <p:cNvSpPr/>
          <p:nvPr/>
        </p:nvSpPr>
        <p:spPr>
          <a:xfrm>
            <a:off x="752661" y="1887303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6" name="Google Shape;716;p54"/>
          <p:cNvSpPr/>
          <p:nvPr/>
        </p:nvSpPr>
        <p:spPr>
          <a:xfrm>
            <a:off x="2841195" y="1875295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7" name="Google Shape;717;p54"/>
          <p:cNvSpPr/>
          <p:nvPr/>
        </p:nvSpPr>
        <p:spPr>
          <a:xfrm>
            <a:off x="4978792" y="1875296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8" name="Google Shape;718;p54"/>
          <p:cNvSpPr/>
          <p:nvPr/>
        </p:nvSpPr>
        <p:spPr>
          <a:xfrm>
            <a:off x="7116412" y="1875294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9" name="Google Shape;719;p54"/>
          <p:cNvSpPr/>
          <p:nvPr/>
        </p:nvSpPr>
        <p:spPr>
          <a:xfrm>
            <a:off x="9254046" y="1859040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0" name="Google Shape;720;p54"/>
          <p:cNvSpPr/>
          <p:nvPr/>
        </p:nvSpPr>
        <p:spPr>
          <a:xfrm>
            <a:off x="806061" y="3652279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1" name="Google Shape;721;p54"/>
          <p:cNvSpPr/>
          <p:nvPr/>
        </p:nvSpPr>
        <p:spPr>
          <a:xfrm>
            <a:off x="5033186" y="3652276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2" name="Google Shape;722;p54"/>
          <p:cNvSpPr/>
          <p:nvPr/>
        </p:nvSpPr>
        <p:spPr>
          <a:xfrm>
            <a:off x="9260275" y="3652790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3" name="Google Shape;723;p54"/>
          <p:cNvSpPr/>
          <p:nvPr/>
        </p:nvSpPr>
        <p:spPr>
          <a:xfrm>
            <a:off x="2882289" y="3652279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4" name="Google Shape;724;p54"/>
          <p:cNvSpPr/>
          <p:nvPr/>
        </p:nvSpPr>
        <p:spPr>
          <a:xfrm>
            <a:off x="7146719" y="3652050"/>
            <a:ext cx="2014500" cy="2787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– 9:15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Daily standup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25" name="Google Shape;725;p54"/>
          <p:cNvCxnSpPr/>
          <p:nvPr/>
        </p:nvCxnSpPr>
        <p:spPr>
          <a:xfrm flipH="1" rot="10800000">
            <a:off x="658079" y="3567607"/>
            <a:ext cx="10957800" cy="11400"/>
          </a:xfrm>
          <a:prstGeom prst="straightConnector1">
            <a:avLst/>
          </a:prstGeom>
          <a:noFill/>
          <a:ln cap="flat" cmpd="sng" w="19050">
            <a:solidFill>
              <a:srgbClr val="020A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6" name="Google Shape;726;p54"/>
          <p:cNvSpPr/>
          <p:nvPr/>
        </p:nvSpPr>
        <p:spPr>
          <a:xfrm>
            <a:off x="9250356" y="4005274"/>
            <a:ext cx="2014500" cy="454200"/>
          </a:xfrm>
          <a:prstGeom prst="rect">
            <a:avLst/>
          </a:prstGeom>
          <a:solidFill>
            <a:srgbClr val="38CF7F"/>
          </a:solidFill>
          <a:ln cap="flat" cmpd="sng" w="9525">
            <a:solidFill>
              <a:srgbClr val="38C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1:00 - 2:00 PM</a:t>
            </a:r>
            <a:endParaRPr b="1"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Review</a:t>
            </a:r>
            <a:endParaRPr b="1" sz="11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7" name="Google Shape;727;p54"/>
          <p:cNvSpPr/>
          <p:nvPr/>
        </p:nvSpPr>
        <p:spPr>
          <a:xfrm>
            <a:off x="7152980" y="5416068"/>
            <a:ext cx="2002200" cy="4422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Ubuntu"/>
                <a:ea typeface="Ubuntu"/>
                <a:cs typeface="Ubuntu"/>
                <a:sym typeface="Ubuntu"/>
              </a:rPr>
              <a:t>6:00 PM </a:t>
            </a:r>
            <a:endParaRPr b="1"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Ubuntu"/>
                <a:ea typeface="Ubuntu"/>
                <a:cs typeface="Ubuntu"/>
                <a:sym typeface="Ubuntu"/>
              </a:rPr>
              <a:t>Code Freeze for Demos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8" name="Google Shape;728;p54"/>
          <p:cNvSpPr/>
          <p:nvPr/>
        </p:nvSpPr>
        <p:spPr>
          <a:xfrm>
            <a:off x="2898560" y="3993046"/>
            <a:ext cx="2025600" cy="5931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10:00-11:30 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Backlog Refinement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9" name="Google Shape;729;p54"/>
          <p:cNvSpPr/>
          <p:nvPr/>
        </p:nvSpPr>
        <p:spPr>
          <a:xfrm>
            <a:off x="760270" y="2225397"/>
            <a:ext cx="2002200" cy="4542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Design Workshop</a:t>
            </a:r>
            <a:endParaRPr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0" name="Google Shape;730;p54"/>
          <p:cNvSpPr/>
          <p:nvPr/>
        </p:nvSpPr>
        <p:spPr>
          <a:xfrm>
            <a:off x="5002945" y="2225397"/>
            <a:ext cx="2002200" cy="4542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 Design Review</a:t>
            </a:r>
            <a:endParaRPr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1" name="Google Shape;731;p54"/>
          <p:cNvSpPr/>
          <p:nvPr/>
        </p:nvSpPr>
        <p:spPr>
          <a:xfrm>
            <a:off x="818421" y="3997586"/>
            <a:ext cx="2002200" cy="4542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Design Workshop</a:t>
            </a:r>
            <a:endParaRPr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2" name="Google Shape;732;p54"/>
          <p:cNvSpPr/>
          <p:nvPr/>
        </p:nvSpPr>
        <p:spPr>
          <a:xfrm>
            <a:off x="5034388" y="3997586"/>
            <a:ext cx="2002200" cy="4542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 Design Review</a:t>
            </a:r>
            <a:endParaRPr b="1"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3" name="Google Shape;733;p54"/>
          <p:cNvSpPr/>
          <p:nvPr/>
        </p:nvSpPr>
        <p:spPr>
          <a:xfrm>
            <a:off x="7148292" y="4631583"/>
            <a:ext cx="2002200" cy="4542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 PM</a:t>
            </a:r>
            <a:endParaRPr b="1" i="0" sz="12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Estimation</a:t>
            </a:r>
            <a:endParaRPr sz="1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4" name="Google Shape;734;p54"/>
          <p:cNvSpPr/>
          <p:nvPr/>
        </p:nvSpPr>
        <p:spPr>
          <a:xfrm>
            <a:off x="2847418" y="3115972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5" name="Google Shape;735;p54"/>
          <p:cNvSpPr/>
          <p:nvPr/>
        </p:nvSpPr>
        <p:spPr>
          <a:xfrm>
            <a:off x="4973459" y="3109407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6" name="Google Shape;736;p54"/>
          <p:cNvSpPr/>
          <p:nvPr/>
        </p:nvSpPr>
        <p:spPr>
          <a:xfrm>
            <a:off x="7099501" y="3109407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7" name="Google Shape;737;p54"/>
          <p:cNvSpPr/>
          <p:nvPr/>
        </p:nvSpPr>
        <p:spPr>
          <a:xfrm>
            <a:off x="9225543" y="3109407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54"/>
          <p:cNvSpPr/>
          <p:nvPr/>
        </p:nvSpPr>
        <p:spPr>
          <a:xfrm>
            <a:off x="720792" y="5770343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9" name="Google Shape;739;p54"/>
          <p:cNvSpPr/>
          <p:nvPr/>
        </p:nvSpPr>
        <p:spPr>
          <a:xfrm>
            <a:off x="2847402" y="5770343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0" name="Google Shape;740;p54"/>
          <p:cNvSpPr/>
          <p:nvPr/>
        </p:nvSpPr>
        <p:spPr>
          <a:xfrm>
            <a:off x="5039424" y="5770343"/>
            <a:ext cx="2002200" cy="32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85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1" name="Google Shape;741;p54"/>
          <p:cNvSpPr/>
          <p:nvPr/>
        </p:nvSpPr>
        <p:spPr>
          <a:xfrm>
            <a:off x="9260269" y="2211906"/>
            <a:ext cx="2014500" cy="454200"/>
          </a:xfrm>
          <a:prstGeom prst="rect">
            <a:avLst/>
          </a:prstGeom>
          <a:solidFill>
            <a:srgbClr val="DD3457"/>
          </a:solidFill>
          <a:ln cap="flat" cmpd="sng" w="9525">
            <a:solidFill>
              <a:srgbClr val="DD34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10:00-10:30 AM</a:t>
            </a:r>
            <a:endParaRPr b="1"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Acceptance Demo</a:t>
            </a:r>
            <a:endParaRPr b="1" sz="11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2" name="Google Shape;742;p54"/>
          <p:cNvSpPr/>
          <p:nvPr/>
        </p:nvSpPr>
        <p:spPr>
          <a:xfrm>
            <a:off x="7146729" y="4003765"/>
            <a:ext cx="2025600" cy="593100"/>
          </a:xfrm>
          <a:prstGeom prst="rect">
            <a:avLst/>
          </a:prstGeom>
          <a:solidFill>
            <a:srgbClr val="DD34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10:00-11:30 AM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Backlog Refinement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5"/>
          <p:cNvSpPr txBox="1"/>
          <p:nvPr>
            <p:ph type="title"/>
          </p:nvPr>
        </p:nvSpPr>
        <p:spPr>
          <a:xfrm>
            <a:off x="548647" y="548650"/>
            <a:ext cx="81726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does this time come from?</a:t>
            </a:r>
            <a:endParaRPr/>
          </a:p>
        </p:txBody>
      </p:sp>
      <p:cxnSp>
        <p:nvCxnSpPr>
          <p:cNvPr id="749" name="Google Shape;749;p55"/>
          <p:cNvCxnSpPr/>
          <p:nvPr/>
        </p:nvCxnSpPr>
        <p:spPr>
          <a:xfrm flipH="1" rot="10800000">
            <a:off x="652227" y="1289638"/>
            <a:ext cx="10929900" cy="8100"/>
          </a:xfrm>
          <a:prstGeom prst="straightConnector1">
            <a:avLst/>
          </a:prstGeom>
          <a:noFill/>
          <a:ln cap="flat" cmpd="sng" w="25400">
            <a:solidFill>
              <a:srgbClr val="020A5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750" name="Google Shape;750;p55"/>
          <p:cNvSpPr txBox="1"/>
          <p:nvPr/>
        </p:nvSpPr>
        <p:spPr>
          <a:xfrm>
            <a:off x="561800" y="1452654"/>
            <a:ext cx="197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Monday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55"/>
          <p:cNvSpPr txBox="1"/>
          <p:nvPr/>
        </p:nvSpPr>
        <p:spPr>
          <a:xfrm>
            <a:off x="2653499" y="1447870"/>
            <a:ext cx="197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Tuesday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2" name="Google Shape;752;p55"/>
          <p:cNvSpPr txBox="1"/>
          <p:nvPr/>
        </p:nvSpPr>
        <p:spPr>
          <a:xfrm>
            <a:off x="4709847" y="1445983"/>
            <a:ext cx="197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Wednesday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3" name="Google Shape;753;p55"/>
          <p:cNvSpPr txBox="1"/>
          <p:nvPr/>
        </p:nvSpPr>
        <p:spPr>
          <a:xfrm>
            <a:off x="6801545" y="1441200"/>
            <a:ext cx="197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Thursday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4" name="Google Shape;754;p55"/>
          <p:cNvSpPr txBox="1"/>
          <p:nvPr/>
        </p:nvSpPr>
        <p:spPr>
          <a:xfrm>
            <a:off x="8881461" y="1441450"/>
            <a:ext cx="197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i="0" lang="en-US" sz="17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Friday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5" name="Google Shape;755;p55"/>
          <p:cNvSpPr/>
          <p:nvPr/>
        </p:nvSpPr>
        <p:spPr>
          <a:xfrm rot="-5400000">
            <a:off x="-342549" y="2350483"/>
            <a:ext cx="2120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Week 1</a:t>
            </a:r>
            <a:endParaRPr b="1"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6" name="Google Shape;756;p55"/>
          <p:cNvSpPr/>
          <p:nvPr/>
        </p:nvSpPr>
        <p:spPr>
          <a:xfrm rot="-5400000">
            <a:off x="-337460" y="4852821"/>
            <a:ext cx="2120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Week 2</a:t>
            </a:r>
            <a:endParaRPr b="1"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7" name="Google Shape;757;p55"/>
          <p:cNvSpPr/>
          <p:nvPr/>
        </p:nvSpPr>
        <p:spPr>
          <a:xfrm>
            <a:off x="9283300" y="4887564"/>
            <a:ext cx="1984500" cy="351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00 -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2:30</a:t>
            </a:r>
            <a:r>
              <a:rPr lang="en-US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Retro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8" name="Google Shape;758;p55"/>
          <p:cNvSpPr/>
          <p:nvPr/>
        </p:nvSpPr>
        <p:spPr>
          <a:xfrm>
            <a:off x="3013567" y="2209853"/>
            <a:ext cx="1984500" cy="6912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9:15 - 10:45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 backlog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9" name="Google Shape;759;p55"/>
          <p:cNvSpPr/>
          <p:nvPr/>
        </p:nvSpPr>
        <p:spPr>
          <a:xfrm>
            <a:off x="935430" y="1818891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0" name="Google Shape;760;p55"/>
          <p:cNvSpPr/>
          <p:nvPr/>
        </p:nvSpPr>
        <p:spPr>
          <a:xfrm>
            <a:off x="3018976" y="1818902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55"/>
          <p:cNvSpPr/>
          <p:nvPr/>
        </p:nvSpPr>
        <p:spPr>
          <a:xfrm>
            <a:off x="5102527" y="1818903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2" name="Google Shape;762;p55"/>
          <p:cNvSpPr/>
          <p:nvPr/>
        </p:nvSpPr>
        <p:spPr>
          <a:xfrm>
            <a:off x="7207566" y="1818901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3" name="Google Shape;763;p55"/>
          <p:cNvSpPr/>
          <p:nvPr/>
        </p:nvSpPr>
        <p:spPr>
          <a:xfrm>
            <a:off x="9301885" y="1801747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4" name="Google Shape;764;p55"/>
          <p:cNvSpPr/>
          <p:nvPr/>
        </p:nvSpPr>
        <p:spPr>
          <a:xfrm>
            <a:off x="951931" y="3791280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5" name="Google Shape;765;p55"/>
          <p:cNvSpPr/>
          <p:nvPr/>
        </p:nvSpPr>
        <p:spPr>
          <a:xfrm>
            <a:off x="5166551" y="3791277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6" name="Google Shape;766;p55"/>
          <p:cNvSpPr/>
          <p:nvPr/>
        </p:nvSpPr>
        <p:spPr>
          <a:xfrm>
            <a:off x="9288688" y="3791279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7" name="Google Shape;767;p55"/>
          <p:cNvSpPr/>
          <p:nvPr/>
        </p:nvSpPr>
        <p:spPr>
          <a:xfrm>
            <a:off x="3059237" y="3791280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8" name="Google Shape;768;p55"/>
          <p:cNvSpPr/>
          <p:nvPr/>
        </p:nvSpPr>
        <p:spPr>
          <a:xfrm>
            <a:off x="7213999" y="3791294"/>
            <a:ext cx="1973700" cy="2943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9:00 Daily standup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9" name="Google Shape;769;p55"/>
          <p:cNvSpPr/>
          <p:nvPr/>
        </p:nvSpPr>
        <p:spPr>
          <a:xfrm>
            <a:off x="7202178" y="2205794"/>
            <a:ext cx="1984500" cy="6912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9:15 - 10:45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 backlog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70" name="Google Shape;770;p55"/>
          <p:cNvCxnSpPr/>
          <p:nvPr/>
        </p:nvCxnSpPr>
        <p:spPr>
          <a:xfrm flipH="1" rot="10800000">
            <a:off x="880097" y="3605202"/>
            <a:ext cx="10735800" cy="11700"/>
          </a:xfrm>
          <a:prstGeom prst="straightConnector1">
            <a:avLst/>
          </a:prstGeom>
          <a:noFill/>
          <a:ln cap="flat" cmpd="sng" w="19050">
            <a:solidFill>
              <a:srgbClr val="020A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" name="Google Shape;771;p55"/>
          <p:cNvSpPr/>
          <p:nvPr/>
        </p:nvSpPr>
        <p:spPr>
          <a:xfrm>
            <a:off x="9288682" y="4319657"/>
            <a:ext cx="1973700" cy="479700"/>
          </a:xfrm>
          <a:prstGeom prst="rect">
            <a:avLst/>
          </a:prstGeom>
          <a:solidFill>
            <a:srgbClr val="38CF7F"/>
          </a:solidFill>
          <a:ln cap="flat" cmpd="sng" w="9525">
            <a:solidFill>
              <a:srgbClr val="38C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1:00 - 2:00 PM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Sprint Review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2" name="Google Shape;772;p55"/>
          <p:cNvSpPr/>
          <p:nvPr/>
        </p:nvSpPr>
        <p:spPr>
          <a:xfrm>
            <a:off x="3053868" y="4196163"/>
            <a:ext cx="1984500" cy="6912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9:15 - 10:45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 backlog &amp; set next sprint stories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3" name="Google Shape;773;p55"/>
          <p:cNvSpPr/>
          <p:nvPr/>
        </p:nvSpPr>
        <p:spPr>
          <a:xfrm>
            <a:off x="7214009" y="4127702"/>
            <a:ext cx="1984500" cy="6912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9:15 - 10:45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Refine backlog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4" name="Google Shape;774;p55"/>
          <p:cNvSpPr/>
          <p:nvPr/>
        </p:nvSpPr>
        <p:spPr>
          <a:xfrm>
            <a:off x="5119371" y="2554527"/>
            <a:ext cx="1961700" cy="4797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 Design Review</a:t>
            </a:r>
            <a:endParaRPr sz="1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5" name="Google Shape;775;p55"/>
          <p:cNvSpPr/>
          <p:nvPr/>
        </p:nvSpPr>
        <p:spPr>
          <a:xfrm>
            <a:off x="941538" y="5266519"/>
            <a:ext cx="1961700" cy="4797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Story Estimation</a:t>
            </a:r>
            <a:endParaRPr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6" name="Google Shape;776;p55"/>
          <p:cNvSpPr/>
          <p:nvPr/>
        </p:nvSpPr>
        <p:spPr>
          <a:xfrm>
            <a:off x="3025073" y="3128241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7" name="Google Shape;777;p55"/>
          <p:cNvSpPr/>
          <p:nvPr/>
        </p:nvSpPr>
        <p:spPr>
          <a:xfrm>
            <a:off x="5167714" y="5266535"/>
            <a:ext cx="1961700" cy="479700"/>
          </a:xfrm>
          <a:prstGeom prst="rect">
            <a:avLst/>
          </a:prstGeom>
          <a:solidFill>
            <a:srgbClr val="9D4DE3"/>
          </a:solidFill>
          <a:ln cap="flat" cmpd="sng" w="9525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2:00 - 3:00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Architect Design Review</a:t>
            </a:r>
            <a:endParaRPr sz="1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8" name="Google Shape;778;p55"/>
          <p:cNvSpPr/>
          <p:nvPr/>
        </p:nvSpPr>
        <p:spPr>
          <a:xfrm>
            <a:off x="9294806" y="5327256"/>
            <a:ext cx="1961700" cy="803100"/>
          </a:xfrm>
          <a:prstGeom prst="rect">
            <a:avLst/>
          </a:prstGeom>
          <a:solidFill>
            <a:srgbClr val="9D4DE3"/>
          </a:solidFill>
          <a:ln cap="flat" cmpd="sng" w="38100">
            <a:solidFill>
              <a:srgbClr val="E220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2:30 - 5:00</a:t>
            </a:r>
            <a:endParaRPr b="1" i="0" sz="11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rgbClr val="020A51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Review designs</a:t>
            </a:r>
            <a:endParaRPr sz="1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9" name="Google Shape;779;p55"/>
          <p:cNvSpPr/>
          <p:nvPr/>
        </p:nvSpPr>
        <p:spPr>
          <a:xfrm>
            <a:off x="7219388" y="4861361"/>
            <a:ext cx="1973700" cy="294300"/>
          </a:xfrm>
          <a:prstGeom prst="rect">
            <a:avLst/>
          </a:prstGeom>
          <a:solidFill>
            <a:srgbClr val="9D4D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rPr b="1" lang="en-US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10:45 Assign Stories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0" name="Google Shape;780;p55"/>
          <p:cNvSpPr/>
          <p:nvPr/>
        </p:nvSpPr>
        <p:spPr>
          <a:xfrm>
            <a:off x="5108035" y="3121313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1" name="Google Shape;781;p55"/>
          <p:cNvSpPr/>
          <p:nvPr/>
        </p:nvSpPr>
        <p:spPr>
          <a:xfrm>
            <a:off x="7190997" y="3121313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2" name="Google Shape;782;p55"/>
          <p:cNvSpPr/>
          <p:nvPr/>
        </p:nvSpPr>
        <p:spPr>
          <a:xfrm>
            <a:off x="9273960" y="3121313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3" name="Google Shape;783;p55"/>
          <p:cNvSpPr/>
          <p:nvPr/>
        </p:nvSpPr>
        <p:spPr>
          <a:xfrm>
            <a:off x="3025057" y="5929512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4" name="Google Shape;784;p55"/>
          <p:cNvSpPr/>
          <p:nvPr/>
        </p:nvSpPr>
        <p:spPr>
          <a:xfrm>
            <a:off x="941538" y="5929512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5" name="Google Shape;785;p55"/>
          <p:cNvSpPr/>
          <p:nvPr/>
        </p:nvSpPr>
        <p:spPr>
          <a:xfrm>
            <a:off x="5172663" y="5929512"/>
            <a:ext cx="1961700" cy="347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9D4DE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Ubuntu"/>
                <a:ea typeface="Ubuntu"/>
                <a:cs typeface="Ubuntu"/>
                <a:sym typeface="Ubuntu"/>
              </a:rPr>
              <a:t>Deploy completed story to TEST</a:t>
            </a:r>
            <a:endParaRPr b="1"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6" name="Google Shape;786;p55"/>
          <p:cNvSpPr txBox="1"/>
          <p:nvPr/>
        </p:nvSpPr>
        <p:spPr>
          <a:xfrm>
            <a:off x="9962937" y="594925"/>
            <a:ext cx="13095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Core Team + SMEs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7" name="Google Shape;787;p55"/>
          <p:cNvSpPr/>
          <p:nvPr/>
        </p:nvSpPr>
        <p:spPr>
          <a:xfrm>
            <a:off x="11272538" y="660259"/>
            <a:ext cx="169200" cy="92400"/>
          </a:xfrm>
          <a:prstGeom prst="rect">
            <a:avLst/>
          </a:prstGeom>
          <a:solidFill>
            <a:srgbClr val="020A5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8" name="Google Shape;788;p55"/>
          <p:cNvSpPr txBox="1"/>
          <p:nvPr/>
        </p:nvSpPr>
        <p:spPr>
          <a:xfrm>
            <a:off x="8775250" y="778340"/>
            <a:ext cx="2490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Core Team </a:t>
            </a: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+ SMEs + </a:t>
            </a:r>
            <a:r>
              <a:rPr i="0" lang="en-US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9" name="Google Shape;789;p55"/>
          <p:cNvSpPr/>
          <p:nvPr/>
        </p:nvSpPr>
        <p:spPr>
          <a:xfrm>
            <a:off x="11272550" y="837099"/>
            <a:ext cx="169200" cy="92400"/>
          </a:xfrm>
          <a:prstGeom prst="rect">
            <a:avLst/>
          </a:prstGeom>
          <a:solidFill>
            <a:srgbClr val="38C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0" name="Google Shape;790;p55"/>
          <p:cNvSpPr txBox="1"/>
          <p:nvPr/>
        </p:nvSpPr>
        <p:spPr>
          <a:xfrm>
            <a:off x="8775250" y="952145"/>
            <a:ext cx="2490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100">
                <a:latin typeface="Ubuntu"/>
                <a:ea typeface="Ubuntu"/>
                <a:cs typeface="Ubuntu"/>
                <a:sym typeface="Ubuntu"/>
              </a:rPr>
              <a:t>Appian Team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1" name="Google Shape;791;p55"/>
          <p:cNvSpPr/>
          <p:nvPr/>
        </p:nvSpPr>
        <p:spPr>
          <a:xfrm>
            <a:off x="11272550" y="1010903"/>
            <a:ext cx="169200" cy="92400"/>
          </a:xfrm>
          <a:prstGeom prst="rect">
            <a:avLst/>
          </a:prstGeom>
          <a:solidFill>
            <a:srgbClr val="9D4DE3"/>
          </a:solidFill>
          <a:ln cap="flat" cmpd="sng" w="19050">
            <a:solidFill>
              <a:srgbClr val="9D4DE3">
                <a:alpha val="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0A51"/>
              </a:buClr>
              <a:buFont typeface="Calibri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6"/>
          <p:cNvSpPr txBox="1"/>
          <p:nvPr>
            <p:ph type="title"/>
          </p:nvPr>
        </p:nvSpPr>
        <p:spPr>
          <a:xfrm>
            <a:off x="2776500" y="2490300"/>
            <a:ext cx="6639000" cy="18774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and Responsibilities</a:t>
            </a:r>
            <a:endParaRPr/>
          </a:p>
        </p:txBody>
      </p:sp>
      <p:graphicFrame>
        <p:nvGraphicFramePr>
          <p:cNvPr id="347" name="Google Shape;347;p39"/>
          <p:cNvGraphicFramePr/>
          <p:nvPr/>
        </p:nvGraphicFramePr>
        <p:xfrm>
          <a:off x="151225" y="2747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1094475"/>
                <a:gridCol w="4076050"/>
              </a:tblGrid>
              <a:tr h="30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Technical Delivery Manager - &lt;Name&gt;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133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000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Responsible for Project Delivery and overall project success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2000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Part-time support on the delivery of the project including escalation and oversight</a:t>
                      </a:r>
                      <a:endParaRPr i="0" u="none" cap="none" strike="noStrike"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F1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8" name="Google Shape;348;p39"/>
          <p:cNvGraphicFramePr/>
          <p:nvPr/>
        </p:nvGraphicFramePr>
        <p:xfrm>
          <a:off x="151213" y="14080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1104700"/>
                <a:gridCol w="4065825"/>
              </a:tblGrid>
              <a:tr h="152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Director - &lt;Name&gt;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85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000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Escalation and oversight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2000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Support delivery teams to ensure customer success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9" name="Google Shape;349;p39"/>
          <p:cNvGraphicFramePr/>
          <p:nvPr/>
        </p:nvGraphicFramePr>
        <p:xfrm>
          <a:off x="5761978" y="13717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957850"/>
                <a:gridCol w="4622000"/>
              </a:tblGrid>
              <a:tr h="3481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Account Executive - &lt;Name&gt; 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112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6286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Escalation and oversight from Appian </a:t>
                      </a: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Account level</a:t>
                      </a:r>
                      <a:endParaRPr u="none" cap="none" strike="noStrike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0" name="Google Shape;350;p39"/>
          <p:cNvGraphicFramePr/>
          <p:nvPr/>
        </p:nvGraphicFramePr>
        <p:xfrm>
          <a:off x="5761978" y="26723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1205100"/>
                <a:gridCol w="4374750"/>
              </a:tblGrid>
              <a:tr h="284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Architect - &lt;Name&gt; </a:t>
                      </a:r>
                      <a:endParaRPr b="1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118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Responsible for technical governance and architecture of the Appian Delivery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Architectural runway activities and design pattern oversight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Ensure alignment with best practices, including scalability and performance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1" name="Google Shape;351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308025" y="1806263"/>
            <a:ext cx="744300" cy="78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2" name="Google Shape;352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308025" y="3103500"/>
            <a:ext cx="744300" cy="78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3" name="Google Shape;353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6113325" y="1806275"/>
            <a:ext cx="744300" cy="78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4" name="Google Shape;354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6113325" y="3033100"/>
            <a:ext cx="744300" cy="7875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355" name="Google Shape;355;p39"/>
          <p:cNvGraphicFramePr/>
          <p:nvPr/>
        </p:nvGraphicFramePr>
        <p:xfrm>
          <a:off x="3910472" y="4651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875950"/>
                <a:gridCol w="2757825"/>
              </a:tblGrid>
              <a:tr h="2386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Developer - &lt;Name&gt;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123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571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Key contributor on planning activities, solution design, development, and rollout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317500" lvl="0" marL="571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Full-time throughout the life of the project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6" name="Google Shape;356;p39"/>
          <p:cNvGraphicFramePr/>
          <p:nvPr/>
        </p:nvGraphicFramePr>
        <p:xfrm>
          <a:off x="113613" y="4651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3759975"/>
              </a:tblGrid>
              <a:tr h="25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Team Lead - &lt;Name&gt;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</a:tr>
              <a:tr h="1571050">
                <a:tc>
                  <a:txBody>
                    <a:bodyPr/>
                    <a:lstStyle/>
                    <a:p>
                      <a:pPr indent="-317500" lvl="0" marL="1485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Engagement Lead on day-to-day activities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317500" lvl="0" marL="1485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Full-time throughout the life of the project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7" name="Google Shape;357;p39"/>
          <p:cNvGraphicFramePr/>
          <p:nvPr/>
        </p:nvGraphicFramePr>
        <p:xfrm>
          <a:off x="7560466" y="4651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{B9FAC7FD-262F-44D5-A017-4E38F6FA471B}</a:tableStyleId>
              </a:tblPr>
              <a:tblGrid>
                <a:gridCol w="974225"/>
                <a:gridCol w="2785750"/>
              </a:tblGrid>
              <a:tr h="307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020A5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Developer - &lt;Name&gt;</a:t>
                      </a:r>
                      <a:endParaRPr b="1" u="none" cap="none" strike="noStrike">
                        <a:solidFill>
                          <a:srgbClr val="020A5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 hMerge="1"/>
              </a:tr>
              <a:tr h="143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39393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571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Key contributor on planning activities, solution design, development, and rollout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-317500" lvl="0" marL="571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0A51"/>
                        </a:buClr>
                        <a:buSzPts val="1400"/>
                        <a:buFont typeface="Ubuntu"/>
                        <a:buChar char="•"/>
                      </a:pPr>
                      <a:r>
                        <a:rPr lang="en-US">
                          <a:solidFill>
                            <a:srgbClr val="393939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Full-time throughout the life of the project</a:t>
                      </a:r>
                      <a:endParaRPr>
                        <a:solidFill>
                          <a:srgbClr val="393939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8" name="Google Shape;358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308025" y="5018775"/>
            <a:ext cx="744300" cy="78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4071725" y="5099088"/>
            <a:ext cx="744300" cy="78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 rotWithShape="1">
          <a:blip r:embed="rId3">
            <a:alphaModFix/>
          </a:blip>
          <a:srcRect b="0" l="3078" r="3078" t="0"/>
          <a:stretch/>
        </p:blipFill>
        <p:spPr>
          <a:xfrm>
            <a:off x="7835425" y="5018763"/>
            <a:ext cx="744300" cy="78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57"/>
          <p:cNvPicPr preferRelativeResize="0"/>
          <p:nvPr/>
        </p:nvPicPr>
        <p:blipFill rotWithShape="1">
          <a:blip r:embed="rId3">
            <a:alphaModFix/>
          </a:blip>
          <a:srcRect b="0" l="661" r="661" t="0"/>
          <a:stretch/>
        </p:blipFill>
        <p:spPr>
          <a:xfrm>
            <a:off x="0" y="0"/>
            <a:ext cx="12218576" cy="6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75" y="0"/>
            <a:ext cx="12218576" cy="69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57"/>
          <p:cNvSpPr txBox="1"/>
          <p:nvPr>
            <p:ph type="title"/>
          </p:nvPr>
        </p:nvSpPr>
        <p:spPr>
          <a:xfrm>
            <a:off x="1804350" y="2897425"/>
            <a:ext cx="85833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idx="1" type="body"/>
          </p:nvPr>
        </p:nvSpPr>
        <p:spPr>
          <a:xfrm>
            <a:off x="744475" y="1764475"/>
            <a:ext cx="10744200" cy="4631100"/>
          </a:xfrm>
          <a:prstGeom prst="rect">
            <a:avLst/>
          </a:prstGeom>
        </p:spPr>
        <p:txBody>
          <a:bodyPr anchorCtr="0" anchor="t" bIns="60925" lIns="0" spcFirstLastPara="1" rIns="0" wrap="square" tIns="60925">
            <a:noAutofit/>
          </a:bodyPr>
          <a:lstStyle/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Keep cameras on if possible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Place yourself on mute when not talking with group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Use the chat feature to ask questions without interrupting the flow of the discussion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Look for opportunities to place larger discussion items in our Parking Lot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Schedule regular break times to maintain focus</a:t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367" name="Google Shape;367;p4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Sprint 0 Ground Rules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How: Agile Approach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How: Delivery Methodology</a:t>
            </a:r>
            <a:endParaRPr/>
          </a:p>
        </p:txBody>
      </p:sp>
      <p:sp>
        <p:nvSpPr>
          <p:cNvPr id="386" name="Google Shape;386;p43"/>
          <p:cNvSpPr txBox="1"/>
          <p:nvPr/>
        </p:nvSpPr>
        <p:spPr>
          <a:xfrm>
            <a:off x="10790745" y="3744614"/>
            <a:ext cx="805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Sprint </a:t>
            </a:r>
            <a:r>
              <a:rPr lang="en-US" sz="1200">
                <a:latin typeface="Ubuntu"/>
                <a:ea typeface="Ubuntu"/>
                <a:cs typeface="Ubuntu"/>
                <a:sym typeface="Ubuntu"/>
              </a:rPr>
              <a:t>n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6243130" y="4022630"/>
            <a:ext cx="8052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Ubuntu"/>
                <a:ea typeface="Ubuntu"/>
                <a:cs typeface="Ubuntu"/>
                <a:sym typeface="Ubuntu"/>
              </a:rPr>
              <a:t>Release Plan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88" name="Google Shape;388;p43"/>
          <p:cNvGrpSpPr/>
          <p:nvPr/>
        </p:nvGrpSpPr>
        <p:grpSpPr>
          <a:xfrm>
            <a:off x="5407508" y="4113627"/>
            <a:ext cx="6708651" cy="1583327"/>
            <a:chOff x="3945376" y="3682409"/>
            <a:chExt cx="3904465" cy="959418"/>
          </a:xfrm>
        </p:grpSpPr>
        <p:grpSp>
          <p:nvGrpSpPr>
            <p:cNvPr id="389" name="Google Shape;389;p43"/>
            <p:cNvGrpSpPr/>
            <p:nvPr/>
          </p:nvGrpSpPr>
          <p:grpSpPr>
            <a:xfrm>
              <a:off x="5091040" y="3870305"/>
              <a:ext cx="410090" cy="460609"/>
              <a:chOff x="1929073" y="4245323"/>
              <a:chExt cx="410090" cy="460609"/>
            </a:xfrm>
          </p:grpSpPr>
          <p:sp>
            <p:nvSpPr>
              <p:cNvPr id="390" name="Google Shape;390;p43"/>
              <p:cNvSpPr/>
              <p:nvPr/>
            </p:nvSpPr>
            <p:spPr>
              <a:xfrm flipH="1">
                <a:off x="1933324" y="4336032"/>
                <a:ext cx="384600" cy="369900"/>
              </a:xfrm>
              <a:custGeom>
                <a:rect b="b" l="l" r="r" t="t"/>
                <a:pathLst>
                  <a:path extrusionOk="0" h="120000" w="120000">
                    <a:moveTo>
                      <a:pt x="112936" y="63754"/>
                    </a:moveTo>
                    <a:lnTo>
                      <a:pt x="112936" y="63754"/>
                    </a:lnTo>
                    <a:cubicBezTo>
                      <a:pt x="110985" y="90665"/>
                      <a:pt x="88733" y="111733"/>
                      <a:pt x="61469" y="112480"/>
                    </a:cubicBezTo>
                    <a:cubicBezTo>
                      <a:pt x="34206" y="113227"/>
                      <a:pt x="10809" y="93410"/>
                      <a:pt x="7355" y="66647"/>
                    </a:cubicBezTo>
                    <a:cubicBezTo>
                      <a:pt x="3902" y="39884"/>
                      <a:pt x="21517" y="14889"/>
                      <a:pt x="48096" y="8838"/>
                    </a:cubicBezTo>
                    <a:cubicBezTo>
                      <a:pt x="74675" y="2786"/>
                      <a:pt x="101564" y="17649"/>
                      <a:pt x="110285" y="43212"/>
                    </a:cubicBezTo>
                    <a:lnTo>
                      <a:pt x="116893" y="42578"/>
                    </a:lnTo>
                    <a:lnTo>
                      <a:pt x="105921" y="55590"/>
                    </a:lnTo>
                    <a:lnTo>
                      <a:pt x="89288" y="45229"/>
                    </a:lnTo>
                    <a:lnTo>
                      <a:pt x="95759" y="44607"/>
                    </a:lnTo>
                    <a:cubicBezTo>
                      <a:pt x="87641" y="27360"/>
                      <a:pt x="67362" y="18594"/>
                      <a:pt x="48459" y="24161"/>
                    </a:cubicBezTo>
                    <a:cubicBezTo>
                      <a:pt x="29556" y="29727"/>
                      <a:pt x="17947" y="47883"/>
                      <a:pt x="21380" y="66509"/>
                    </a:cubicBezTo>
                    <a:cubicBezTo>
                      <a:pt x="24813" y="85136"/>
                      <a:pt x="42215" y="98402"/>
                      <a:pt x="61968" y="97453"/>
                    </a:cubicBezTo>
                    <a:cubicBezTo>
                      <a:pt x="81722" y="96503"/>
                      <a:pt x="97645" y="81636"/>
                      <a:pt x="99108" y="6277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1929073" y="4245323"/>
                <a:ext cx="224400" cy="215700"/>
              </a:xfrm>
              <a:custGeom>
                <a:rect b="b" l="l" r="r" t="t"/>
                <a:pathLst>
                  <a:path extrusionOk="0" h="120000" w="120000">
                    <a:moveTo>
                      <a:pt x="32025" y="104615"/>
                    </a:moveTo>
                    <a:cubicBezTo>
                      <a:pt x="12142" y="92417"/>
                      <a:pt x="2680" y="68780"/>
                      <a:pt x="8729" y="46425"/>
                    </a:cubicBezTo>
                    <a:cubicBezTo>
                      <a:pt x="14779" y="24069"/>
                      <a:pt x="34914" y="8269"/>
                      <a:pt x="58298" y="7527"/>
                    </a:cubicBezTo>
                    <a:cubicBezTo>
                      <a:pt x="81682" y="6785"/>
                      <a:pt x="102799" y="21276"/>
                      <a:pt x="110285" y="43202"/>
                    </a:cubicBezTo>
                    <a:lnTo>
                      <a:pt x="116888" y="42567"/>
                    </a:lnTo>
                    <a:lnTo>
                      <a:pt x="105929" y="55587"/>
                    </a:lnTo>
                    <a:lnTo>
                      <a:pt x="89299" y="45218"/>
                    </a:lnTo>
                    <a:lnTo>
                      <a:pt x="95765" y="44597"/>
                    </a:lnTo>
                    <a:lnTo>
                      <a:pt x="95765" y="44597"/>
                    </a:lnTo>
                    <a:cubicBezTo>
                      <a:pt x="88826" y="29872"/>
                      <a:pt x="72805" y="21048"/>
                      <a:pt x="55999" y="22696"/>
                    </a:cubicBezTo>
                    <a:cubicBezTo>
                      <a:pt x="39193" y="24343"/>
                      <a:pt x="25378" y="36091"/>
                      <a:pt x="21709" y="51856"/>
                    </a:cubicBezTo>
                    <a:cubicBezTo>
                      <a:pt x="18040" y="67621"/>
                      <a:pt x="25342" y="83861"/>
                      <a:pt x="39832" y="9216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43"/>
              <p:cNvSpPr/>
              <p:nvPr/>
            </p:nvSpPr>
            <p:spPr>
              <a:xfrm rot="-5400000">
                <a:off x="2194863" y="4553627"/>
                <a:ext cx="73200" cy="215400"/>
              </a:xfrm>
              <a:prstGeom prst="downArrow">
                <a:avLst>
                  <a:gd fmla="val 61456" name="adj1"/>
                  <a:gd fmla="val 41408" name="adj2"/>
                </a:avLst>
              </a:pr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93" name="Google Shape;393;p43"/>
            <p:cNvCxnSpPr/>
            <p:nvPr/>
          </p:nvCxnSpPr>
          <p:spPr>
            <a:xfrm rot="10800000">
              <a:off x="5592447" y="3682409"/>
              <a:ext cx="0" cy="640500"/>
            </a:xfrm>
            <a:prstGeom prst="straightConnector1">
              <a:avLst/>
            </a:prstGeom>
            <a:noFill/>
            <a:ln cap="flat" cmpd="sng" w="38100">
              <a:solidFill>
                <a:srgbClr val="38CF7F"/>
              </a:solidFill>
              <a:prstDash val="dot"/>
              <a:round/>
              <a:headEnd len="med" w="med" type="triangle"/>
              <a:tailEnd len="sm" w="sm" type="none"/>
            </a:ln>
          </p:spPr>
        </p:cxnSp>
        <p:cxnSp>
          <p:nvCxnSpPr>
            <p:cNvPr id="394" name="Google Shape;394;p43"/>
            <p:cNvCxnSpPr/>
            <p:nvPr/>
          </p:nvCxnSpPr>
          <p:spPr>
            <a:xfrm rot="10800000">
              <a:off x="6178274" y="3682506"/>
              <a:ext cx="0" cy="644100"/>
            </a:xfrm>
            <a:prstGeom prst="straightConnector1">
              <a:avLst/>
            </a:prstGeom>
            <a:noFill/>
            <a:ln cap="flat" cmpd="sng" w="38100">
              <a:solidFill>
                <a:srgbClr val="38CF7F"/>
              </a:solidFill>
              <a:prstDash val="dot"/>
              <a:round/>
              <a:headEnd len="med" w="med" type="triangle"/>
              <a:tailEnd len="sm" w="sm" type="none"/>
            </a:ln>
          </p:spPr>
        </p:cxnSp>
        <p:cxnSp>
          <p:nvCxnSpPr>
            <p:cNvPr id="395" name="Google Shape;395;p43"/>
            <p:cNvCxnSpPr/>
            <p:nvPr/>
          </p:nvCxnSpPr>
          <p:spPr>
            <a:xfrm rot="10800000">
              <a:off x="6738974" y="3714605"/>
              <a:ext cx="10800" cy="612000"/>
            </a:xfrm>
            <a:prstGeom prst="straightConnector1">
              <a:avLst/>
            </a:prstGeom>
            <a:noFill/>
            <a:ln cap="flat" cmpd="sng" w="38100">
              <a:solidFill>
                <a:srgbClr val="38CF7F"/>
              </a:solidFill>
              <a:prstDash val="dot"/>
              <a:round/>
              <a:headEnd len="med" w="med" type="triangle"/>
              <a:tailEnd len="sm" w="sm" type="none"/>
            </a:ln>
          </p:spPr>
        </p:cxnSp>
        <p:cxnSp>
          <p:nvCxnSpPr>
            <p:cNvPr id="396" name="Google Shape;396;p43"/>
            <p:cNvCxnSpPr/>
            <p:nvPr/>
          </p:nvCxnSpPr>
          <p:spPr>
            <a:xfrm rot="10800000">
              <a:off x="7312875" y="3714605"/>
              <a:ext cx="8400" cy="612000"/>
            </a:xfrm>
            <a:prstGeom prst="straightConnector1">
              <a:avLst/>
            </a:prstGeom>
            <a:noFill/>
            <a:ln cap="flat" cmpd="sng" w="38100">
              <a:solidFill>
                <a:srgbClr val="38CF7F"/>
              </a:solidFill>
              <a:prstDash val="dot"/>
              <a:round/>
              <a:headEnd len="med" w="med" type="triangle"/>
              <a:tailEnd len="sm" w="sm" type="none"/>
            </a:ln>
          </p:spPr>
        </p:cxnSp>
        <p:grpSp>
          <p:nvGrpSpPr>
            <p:cNvPr id="397" name="Google Shape;397;p43"/>
            <p:cNvGrpSpPr/>
            <p:nvPr/>
          </p:nvGrpSpPr>
          <p:grpSpPr>
            <a:xfrm>
              <a:off x="6825970" y="3870825"/>
              <a:ext cx="410090" cy="460609"/>
              <a:chOff x="1929073" y="4245323"/>
              <a:chExt cx="410090" cy="460609"/>
            </a:xfrm>
          </p:grpSpPr>
          <p:sp>
            <p:nvSpPr>
              <p:cNvPr id="398" name="Google Shape;398;p43"/>
              <p:cNvSpPr/>
              <p:nvPr/>
            </p:nvSpPr>
            <p:spPr>
              <a:xfrm flipH="1">
                <a:off x="1933324" y="4336032"/>
                <a:ext cx="384600" cy="369900"/>
              </a:xfrm>
              <a:custGeom>
                <a:rect b="b" l="l" r="r" t="t"/>
                <a:pathLst>
                  <a:path extrusionOk="0" h="120000" w="120000">
                    <a:moveTo>
                      <a:pt x="112936" y="63754"/>
                    </a:moveTo>
                    <a:lnTo>
                      <a:pt x="112936" y="63754"/>
                    </a:lnTo>
                    <a:cubicBezTo>
                      <a:pt x="110985" y="90665"/>
                      <a:pt x="88733" y="111733"/>
                      <a:pt x="61469" y="112480"/>
                    </a:cubicBezTo>
                    <a:cubicBezTo>
                      <a:pt x="34206" y="113227"/>
                      <a:pt x="10809" y="93410"/>
                      <a:pt x="7355" y="66647"/>
                    </a:cubicBezTo>
                    <a:cubicBezTo>
                      <a:pt x="3902" y="39884"/>
                      <a:pt x="21517" y="14889"/>
                      <a:pt x="48096" y="8838"/>
                    </a:cubicBezTo>
                    <a:cubicBezTo>
                      <a:pt x="74675" y="2786"/>
                      <a:pt x="101564" y="17649"/>
                      <a:pt x="110285" y="43212"/>
                    </a:cubicBezTo>
                    <a:lnTo>
                      <a:pt x="116893" y="42578"/>
                    </a:lnTo>
                    <a:lnTo>
                      <a:pt x="105921" y="55590"/>
                    </a:lnTo>
                    <a:lnTo>
                      <a:pt x="89288" y="45229"/>
                    </a:lnTo>
                    <a:lnTo>
                      <a:pt x="95759" y="44607"/>
                    </a:lnTo>
                    <a:cubicBezTo>
                      <a:pt x="87641" y="27360"/>
                      <a:pt x="67362" y="18594"/>
                      <a:pt x="48459" y="24161"/>
                    </a:cubicBezTo>
                    <a:cubicBezTo>
                      <a:pt x="29556" y="29727"/>
                      <a:pt x="17947" y="47883"/>
                      <a:pt x="21380" y="66509"/>
                    </a:cubicBezTo>
                    <a:cubicBezTo>
                      <a:pt x="24813" y="85136"/>
                      <a:pt x="42215" y="98402"/>
                      <a:pt x="61968" y="97453"/>
                    </a:cubicBezTo>
                    <a:cubicBezTo>
                      <a:pt x="81722" y="96503"/>
                      <a:pt x="97645" y="81636"/>
                      <a:pt x="99108" y="6277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1929073" y="4245323"/>
                <a:ext cx="224400" cy="215700"/>
              </a:xfrm>
              <a:custGeom>
                <a:rect b="b" l="l" r="r" t="t"/>
                <a:pathLst>
                  <a:path extrusionOk="0" h="120000" w="120000">
                    <a:moveTo>
                      <a:pt x="32025" y="104615"/>
                    </a:moveTo>
                    <a:cubicBezTo>
                      <a:pt x="12142" y="92417"/>
                      <a:pt x="2680" y="68780"/>
                      <a:pt x="8729" y="46425"/>
                    </a:cubicBezTo>
                    <a:cubicBezTo>
                      <a:pt x="14779" y="24069"/>
                      <a:pt x="34914" y="8269"/>
                      <a:pt x="58298" y="7527"/>
                    </a:cubicBezTo>
                    <a:cubicBezTo>
                      <a:pt x="81682" y="6785"/>
                      <a:pt x="102799" y="21276"/>
                      <a:pt x="110285" y="43202"/>
                    </a:cubicBezTo>
                    <a:lnTo>
                      <a:pt x="116888" y="42567"/>
                    </a:lnTo>
                    <a:lnTo>
                      <a:pt x="105929" y="55587"/>
                    </a:lnTo>
                    <a:lnTo>
                      <a:pt x="89299" y="45218"/>
                    </a:lnTo>
                    <a:lnTo>
                      <a:pt x="95765" y="44597"/>
                    </a:lnTo>
                    <a:lnTo>
                      <a:pt x="95765" y="44597"/>
                    </a:lnTo>
                    <a:cubicBezTo>
                      <a:pt x="88826" y="29872"/>
                      <a:pt x="72805" y="21048"/>
                      <a:pt x="55999" y="22696"/>
                    </a:cubicBezTo>
                    <a:cubicBezTo>
                      <a:pt x="39193" y="24343"/>
                      <a:pt x="25378" y="36091"/>
                      <a:pt x="21709" y="51856"/>
                    </a:cubicBezTo>
                    <a:cubicBezTo>
                      <a:pt x="18040" y="67621"/>
                      <a:pt x="25342" y="83861"/>
                      <a:pt x="39832" y="9216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 rot="-5400000">
                <a:off x="2194863" y="4553627"/>
                <a:ext cx="73200" cy="215400"/>
              </a:xfrm>
              <a:prstGeom prst="downArrow">
                <a:avLst>
                  <a:gd fmla="val 61456" name="adj1"/>
                  <a:gd fmla="val 41408" name="adj2"/>
                </a:avLst>
              </a:pr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" name="Google Shape;401;p43"/>
            <p:cNvGrpSpPr/>
            <p:nvPr/>
          </p:nvGrpSpPr>
          <p:grpSpPr>
            <a:xfrm>
              <a:off x="6249711" y="3869476"/>
              <a:ext cx="410090" cy="460609"/>
              <a:chOff x="1929073" y="4245323"/>
              <a:chExt cx="410090" cy="460609"/>
            </a:xfrm>
          </p:grpSpPr>
          <p:sp>
            <p:nvSpPr>
              <p:cNvPr id="402" name="Google Shape;402;p43"/>
              <p:cNvSpPr/>
              <p:nvPr/>
            </p:nvSpPr>
            <p:spPr>
              <a:xfrm flipH="1">
                <a:off x="1933324" y="4336032"/>
                <a:ext cx="384600" cy="369900"/>
              </a:xfrm>
              <a:custGeom>
                <a:rect b="b" l="l" r="r" t="t"/>
                <a:pathLst>
                  <a:path extrusionOk="0" h="120000" w="120000">
                    <a:moveTo>
                      <a:pt x="112936" y="63754"/>
                    </a:moveTo>
                    <a:lnTo>
                      <a:pt x="112936" y="63754"/>
                    </a:lnTo>
                    <a:cubicBezTo>
                      <a:pt x="110985" y="90665"/>
                      <a:pt x="88733" y="111733"/>
                      <a:pt x="61469" y="112480"/>
                    </a:cubicBezTo>
                    <a:cubicBezTo>
                      <a:pt x="34206" y="113227"/>
                      <a:pt x="10809" y="93410"/>
                      <a:pt x="7355" y="66647"/>
                    </a:cubicBezTo>
                    <a:cubicBezTo>
                      <a:pt x="3902" y="39884"/>
                      <a:pt x="21517" y="14889"/>
                      <a:pt x="48096" y="8838"/>
                    </a:cubicBezTo>
                    <a:cubicBezTo>
                      <a:pt x="74675" y="2786"/>
                      <a:pt x="101564" y="17649"/>
                      <a:pt x="110285" y="43212"/>
                    </a:cubicBezTo>
                    <a:lnTo>
                      <a:pt x="116893" y="42578"/>
                    </a:lnTo>
                    <a:lnTo>
                      <a:pt x="105921" y="55590"/>
                    </a:lnTo>
                    <a:lnTo>
                      <a:pt x="89288" y="45229"/>
                    </a:lnTo>
                    <a:lnTo>
                      <a:pt x="95759" y="44607"/>
                    </a:lnTo>
                    <a:cubicBezTo>
                      <a:pt x="87641" y="27360"/>
                      <a:pt x="67362" y="18594"/>
                      <a:pt x="48459" y="24161"/>
                    </a:cubicBezTo>
                    <a:cubicBezTo>
                      <a:pt x="29556" y="29727"/>
                      <a:pt x="17947" y="47883"/>
                      <a:pt x="21380" y="66509"/>
                    </a:cubicBezTo>
                    <a:cubicBezTo>
                      <a:pt x="24813" y="85136"/>
                      <a:pt x="42215" y="98402"/>
                      <a:pt x="61968" y="97453"/>
                    </a:cubicBezTo>
                    <a:cubicBezTo>
                      <a:pt x="81722" y="96503"/>
                      <a:pt x="97645" y="81636"/>
                      <a:pt x="99108" y="6277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43"/>
              <p:cNvSpPr/>
              <p:nvPr/>
            </p:nvSpPr>
            <p:spPr>
              <a:xfrm>
                <a:off x="1929073" y="4245323"/>
                <a:ext cx="224400" cy="215700"/>
              </a:xfrm>
              <a:custGeom>
                <a:rect b="b" l="l" r="r" t="t"/>
                <a:pathLst>
                  <a:path extrusionOk="0" h="120000" w="120000">
                    <a:moveTo>
                      <a:pt x="32025" y="104615"/>
                    </a:moveTo>
                    <a:cubicBezTo>
                      <a:pt x="12142" y="92417"/>
                      <a:pt x="2680" y="68780"/>
                      <a:pt x="8729" y="46425"/>
                    </a:cubicBezTo>
                    <a:cubicBezTo>
                      <a:pt x="14779" y="24069"/>
                      <a:pt x="34914" y="8269"/>
                      <a:pt x="58298" y="7527"/>
                    </a:cubicBezTo>
                    <a:cubicBezTo>
                      <a:pt x="81682" y="6785"/>
                      <a:pt x="102799" y="21276"/>
                      <a:pt x="110285" y="43202"/>
                    </a:cubicBezTo>
                    <a:lnTo>
                      <a:pt x="116888" y="42567"/>
                    </a:lnTo>
                    <a:lnTo>
                      <a:pt x="105929" y="55587"/>
                    </a:lnTo>
                    <a:lnTo>
                      <a:pt x="89299" y="45218"/>
                    </a:lnTo>
                    <a:lnTo>
                      <a:pt x="95765" y="44597"/>
                    </a:lnTo>
                    <a:lnTo>
                      <a:pt x="95765" y="44597"/>
                    </a:lnTo>
                    <a:cubicBezTo>
                      <a:pt x="88826" y="29872"/>
                      <a:pt x="72805" y="21048"/>
                      <a:pt x="55999" y="22696"/>
                    </a:cubicBezTo>
                    <a:cubicBezTo>
                      <a:pt x="39193" y="24343"/>
                      <a:pt x="25378" y="36091"/>
                      <a:pt x="21709" y="51856"/>
                    </a:cubicBezTo>
                    <a:cubicBezTo>
                      <a:pt x="18040" y="67621"/>
                      <a:pt x="25342" y="83861"/>
                      <a:pt x="39832" y="9216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43"/>
              <p:cNvSpPr/>
              <p:nvPr/>
            </p:nvSpPr>
            <p:spPr>
              <a:xfrm rot="-5400000">
                <a:off x="2194863" y="4553627"/>
                <a:ext cx="73200" cy="215400"/>
              </a:xfrm>
              <a:prstGeom prst="downArrow">
                <a:avLst>
                  <a:gd fmla="val 61456" name="adj1"/>
                  <a:gd fmla="val 41408" name="adj2"/>
                </a:avLst>
              </a:pr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43"/>
            <p:cNvGrpSpPr/>
            <p:nvPr/>
          </p:nvGrpSpPr>
          <p:grpSpPr>
            <a:xfrm>
              <a:off x="5709351" y="3867652"/>
              <a:ext cx="410090" cy="460609"/>
              <a:chOff x="1929073" y="4245323"/>
              <a:chExt cx="410090" cy="460609"/>
            </a:xfrm>
          </p:grpSpPr>
          <p:sp>
            <p:nvSpPr>
              <p:cNvPr id="406" name="Google Shape;406;p43"/>
              <p:cNvSpPr/>
              <p:nvPr/>
            </p:nvSpPr>
            <p:spPr>
              <a:xfrm flipH="1">
                <a:off x="1933324" y="4336032"/>
                <a:ext cx="384600" cy="369900"/>
              </a:xfrm>
              <a:custGeom>
                <a:rect b="b" l="l" r="r" t="t"/>
                <a:pathLst>
                  <a:path extrusionOk="0" h="120000" w="120000">
                    <a:moveTo>
                      <a:pt x="112936" y="63754"/>
                    </a:moveTo>
                    <a:lnTo>
                      <a:pt x="112936" y="63754"/>
                    </a:lnTo>
                    <a:cubicBezTo>
                      <a:pt x="110985" y="90665"/>
                      <a:pt x="88733" y="111733"/>
                      <a:pt x="61469" y="112480"/>
                    </a:cubicBezTo>
                    <a:cubicBezTo>
                      <a:pt x="34206" y="113227"/>
                      <a:pt x="10809" y="93410"/>
                      <a:pt x="7355" y="66647"/>
                    </a:cubicBezTo>
                    <a:cubicBezTo>
                      <a:pt x="3902" y="39884"/>
                      <a:pt x="21517" y="14889"/>
                      <a:pt x="48096" y="8838"/>
                    </a:cubicBezTo>
                    <a:cubicBezTo>
                      <a:pt x="74675" y="2786"/>
                      <a:pt x="101564" y="17649"/>
                      <a:pt x="110285" y="43212"/>
                    </a:cubicBezTo>
                    <a:lnTo>
                      <a:pt x="116893" y="42578"/>
                    </a:lnTo>
                    <a:lnTo>
                      <a:pt x="105921" y="55590"/>
                    </a:lnTo>
                    <a:lnTo>
                      <a:pt x="89288" y="45229"/>
                    </a:lnTo>
                    <a:lnTo>
                      <a:pt x="95759" y="44607"/>
                    </a:lnTo>
                    <a:cubicBezTo>
                      <a:pt x="87641" y="27360"/>
                      <a:pt x="67362" y="18594"/>
                      <a:pt x="48459" y="24161"/>
                    </a:cubicBezTo>
                    <a:cubicBezTo>
                      <a:pt x="29556" y="29727"/>
                      <a:pt x="17947" y="47883"/>
                      <a:pt x="21380" y="66509"/>
                    </a:cubicBezTo>
                    <a:cubicBezTo>
                      <a:pt x="24813" y="85136"/>
                      <a:pt x="42215" y="98402"/>
                      <a:pt x="61968" y="97453"/>
                    </a:cubicBezTo>
                    <a:cubicBezTo>
                      <a:pt x="81722" y="96503"/>
                      <a:pt x="97645" y="81636"/>
                      <a:pt x="99108" y="6277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3"/>
              <p:cNvSpPr/>
              <p:nvPr/>
            </p:nvSpPr>
            <p:spPr>
              <a:xfrm>
                <a:off x="1929073" y="4245323"/>
                <a:ext cx="224400" cy="215700"/>
              </a:xfrm>
              <a:custGeom>
                <a:rect b="b" l="l" r="r" t="t"/>
                <a:pathLst>
                  <a:path extrusionOk="0" h="120000" w="120000">
                    <a:moveTo>
                      <a:pt x="32025" y="104615"/>
                    </a:moveTo>
                    <a:cubicBezTo>
                      <a:pt x="12142" y="92417"/>
                      <a:pt x="2680" y="68780"/>
                      <a:pt x="8729" y="46425"/>
                    </a:cubicBezTo>
                    <a:cubicBezTo>
                      <a:pt x="14779" y="24069"/>
                      <a:pt x="34914" y="8269"/>
                      <a:pt x="58298" y="7527"/>
                    </a:cubicBezTo>
                    <a:cubicBezTo>
                      <a:pt x="81682" y="6785"/>
                      <a:pt x="102799" y="21276"/>
                      <a:pt x="110285" y="43202"/>
                    </a:cubicBezTo>
                    <a:lnTo>
                      <a:pt x="116888" y="42567"/>
                    </a:lnTo>
                    <a:lnTo>
                      <a:pt x="105929" y="55587"/>
                    </a:lnTo>
                    <a:lnTo>
                      <a:pt x="89299" y="45218"/>
                    </a:lnTo>
                    <a:lnTo>
                      <a:pt x="95765" y="44597"/>
                    </a:lnTo>
                    <a:lnTo>
                      <a:pt x="95765" y="44597"/>
                    </a:lnTo>
                    <a:cubicBezTo>
                      <a:pt x="88826" y="29872"/>
                      <a:pt x="72805" y="21048"/>
                      <a:pt x="55999" y="22696"/>
                    </a:cubicBezTo>
                    <a:cubicBezTo>
                      <a:pt x="39193" y="24343"/>
                      <a:pt x="25378" y="36091"/>
                      <a:pt x="21709" y="51856"/>
                    </a:cubicBezTo>
                    <a:cubicBezTo>
                      <a:pt x="18040" y="67621"/>
                      <a:pt x="25342" y="83861"/>
                      <a:pt x="39832" y="92164"/>
                    </a:cubicBezTo>
                    <a:close/>
                  </a:path>
                </a:pathLst>
              </a:cu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43"/>
              <p:cNvSpPr/>
              <p:nvPr/>
            </p:nvSpPr>
            <p:spPr>
              <a:xfrm rot="-5400000">
                <a:off x="2194863" y="4553627"/>
                <a:ext cx="73200" cy="215400"/>
              </a:xfrm>
              <a:prstGeom prst="downArrow">
                <a:avLst>
                  <a:gd fmla="val 61456" name="adj1"/>
                  <a:gd fmla="val 41408" name="adj2"/>
                </a:avLst>
              </a:prstGeom>
              <a:solidFill>
                <a:srgbClr val="020A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9" name="Google Shape;409;p43"/>
            <p:cNvSpPr/>
            <p:nvPr/>
          </p:nvSpPr>
          <p:spPr>
            <a:xfrm rot="10800000">
              <a:off x="5099441" y="4354427"/>
              <a:ext cx="2750400" cy="287400"/>
            </a:xfrm>
            <a:prstGeom prst="leftArrow">
              <a:avLst>
                <a:gd fmla="val 100000" name="adj1"/>
                <a:gd fmla="val 24717" name="adj2"/>
              </a:avLst>
            </a:prstGeom>
            <a:gradFill>
              <a:gsLst>
                <a:gs pos="0">
                  <a:srgbClr val="D8D8D8"/>
                </a:gs>
                <a:gs pos="50000">
                  <a:srgbClr val="E2E2E2"/>
                </a:gs>
                <a:gs pos="71650">
                  <a:srgbClr val="F2F2F2"/>
                </a:gs>
                <a:gs pos="79000">
                  <a:srgbClr val="FCFCFC"/>
                </a:gs>
                <a:gs pos="100000">
                  <a:srgbClr val="EDDFD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43"/>
            <p:cNvGrpSpPr/>
            <p:nvPr/>
          </p:nvGrpSpPr>
          <p:grpSpPr>
            <a:xfrm>
              <a:off x="3945376" y="3966430"/>
              <a:ext cx="42135" cy="80713"/>
              <a:chOff x="3017115" y="1549221"/>
              <a:chExt cx="404754" cy="775339"/>
            </a:xfrm>
          </p:grpSpPr>
          <p:sp>
            <p:nvSpPr>
              <p:cNvPr id="411" name="Google Shape;411;p43"/>
              <p:cNvSpPr/>
              <p:nvPr/>
            </p:nvSpPr>
            <p:spPr>
              <a:xfrm>
                <a:off x="3017169" y="1549221"/>
                <a:ext cx="404700" cy="567300"/>
              </a:xfrm>
              <a:prstGeom prst="triangle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3"/>
              <p:cNvSpPr/>
              <p:nvPr/>
            </p:nvSpPr>
            <p:spPr>
              <a:xfrm rot="10800000">
                <a:off x="3017115" y="2111860"/>
                <a:ext cx="404700" cy="212700"/>
              </a:xfrm>
              <a:prstGeom prst="triangle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3" name="Google Shape;413;p43"/>
          <p:cNvSpPr txBox="1"/>
          <p:nvPr/>
        </p:nvSpPr>
        <p:spPr>
          <a:xfrm>
            <a:off x="7843215" y="3744614"/>
            <a:ext cx="805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Sprint 1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8847918" y="3733587"/>
            <a:ext cx="805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Sprint 2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15" name="Google Shape;415;p43"/>
          <p:cNvCxnSpPr/>
          <p:nvPr/>
        </p:nvCxnSpPr>
        <p:spPr>
          <a:xfrm>
            <a:off x="6935732" y="4821436"/>
            <a:ext cx="413100" cy="7200"/>
          </a:xfrm>
          <a:prstGeom prst="straightConnector1">
            <a:avLst/>
          </a:prstGeom>
          <a:noFill/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6" name="Google Shape;416;p43"/>
          <p:cNvSpPr/>
          <p:nvPr/>
        </p:nvSpPr>
        <p:spPr>
          <a:xfrm>
            <a:off x="6415061" y="4461071"/>
            <a:ext cx="461400" cy="8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B63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43"/>
          <p:cNvGrpSpPr/>
          <p:nvPr/>
        </p:nvGrpSpPr>
        <p:grpSpPr>
          <a:xfrm>
            <a:off x="6477304" y="4493872"/>
            <a:ext cx="336962" cy="781982"/>
            <a:chOff x="4836505" y="3519760"/>
            <a:chExt cx="257400" cy="621904"/>
          </a:xfrm>
        </p:grpSpPr>
        <p:sp>
          <p:nvSpPr>
            <p:cNvPr id="418" name="Google Shape;418;p43"/>
            <p:cNvSpPr/>
            <p:nvPr/>
          </p:nvSpPr>
          <p:spPr>
            <a:xfrm>
              <a:off x="4836505" y="3519760"/>
              <a:ext cx="257400" cy="64500"/>
            </a:xfrm>
            <a:prstGeom prst="rect">
              <a:avLst/>
            </a:prstGeom>
            <a:solidFill>
              <a:srgbClr val="FCB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4836505" y="3612661"/>
              <a:ext cx="257400" cy="64500"/>
            </a:xfrm>
            <a:prstGeom prst="rect">
              <a:avLst/>
            </a:prstGeom>
            <a:solidFill>
              <a:srgbClr val="FCB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3"/>
            <p:cNvSpPr/>
            <p:nvPr/>
          </p:nvSpPr>
          <p:spPr>
            <a:xfrm>
              <a:off x="4836505" y="3705562"/>
              <a:ext cx="257400" cy="64500"/>
            </a:xfrm>
            <a:prstGeom prst="rect">
              <a:avLst/>
            </a:prstGeom>
            <a:solidFill>
              <a:srgbClr val="FCB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3"/>
            <p:cNvSpPr/>
            <p:nvPr/>
          </p:nvSpPr>
          <p:spPr>
            <a:xfrm>
              <a:off x="4836505" y="3798462"/>
              <a:ext cx="257400" cy="64500"/>
            </a:xfrm>
            <a:prstGeom prst="rect">
              <a:avLst/>
            </a:prstGeom>
            <a:solidFill>
              <a:srgbClr val="FCB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4836505" y="3891363"/>
              <a:ext cx="257400" cy="64500"/>
            </a:xfrm>
            <a:prstGeom prst="rect">
              <a:avLst/>
            </a:prstGeom>
            <a:solidFill>
              <a:srgbClr val="FCB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4836505" y="3984264"/>
              <a:ext cx="257400" cy="64500"/>
            </a:xfrm>
            <a:prstGeom prst="rect">
              <a:avLst/>
            </a:prstGeom>
            <a:solidFill>
              <a:srgbClr val="020A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3"/>
            <p:cNvSpPr/>
            <p:nvPr/>
          </p:nvSpPr>
          <p:spPr>
            <a:xfrm>
              <a:off x="4836505" y="4077164"/>
              <a:ext cx="257400" cy="64500"/>
            </a:xfrm>
            <a:prstGeom prst="rect">
              <a:avLst/>
            </a:prstGeom>
            <a:solidFill>
              <a:srgbClr val="020A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43"/>
          <p:cNvGrpSpPr/>
          <p:nvPr/>
        </p:nvGrpSpPr>
        <p:grpSpPr>
          <a:xfrm>
            <a:off x="173675" y="1481398"/>
            <a:ext cx="6264993" cy="4900629"/>
            <a:chOff x="21266" y="1123964"/>
            <a:chExt cx="4785725" cy="3897430"/>
          </a:xfrm>
        </p:grpSpPr>
        <p:grpSp>
          <p:nvGrpSpPr>
            <p:cNvPr id="426" name="Google Shape;426;p43"/>
            <p:cNvGrpSpPr/>
            <p:nvPr/>
          </p:nvGrpSpPr>
          <p:grpSpPr>
            <a:xfrm>
              <a:off x="1879960" y="4209221"/>
              <a:ext cx="361344" cy="478529"/>
              <a:chOff x="276474" y="2348396"/>
              <a:chExt cx="365400" cy="483900"/>
            </a:xfrm>
          </p:grpSpPr>
          <p:sp>
            <p:nvSpPr>
              <p:cNvPr id="427" name="Google Shape;427;p43"/>
              <p:cNvSpPr/>
              <p:nvPr/>
            </p:nvSpPr>
            <p:spPr>
              <a:xfrm>
                <a:off x="276474" y="2348396"/>
                <a:ext cx="365400" cy="4839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8" name="Google Shape;428;p43"/>
              <p:cNvCxnSpPr/>
              <p:nvPr/>
            </p:nvCxnSpPr>
            <p:spPr>
              <a:xfrm>
                <a:off x="347965" y="260156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6BB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p43"/>
              <p:cNvCxnSpPr/>
              <p:nvPr/>
            </p:nvCxnSpPr>
            <p:spPr>
              <a:xfrm>
                <a:off x="347965" y="265861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6BB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0" name="Google Shape;430;p43"/>
              <p:cNvCxnSpPr/>
              <p:nvPr/>
            </p:nvCxnSpPr>
            <p:spPr>
              <a:xfrm>
                <a:off x="347965" y="2708916"/>
                <a:ext cx="1167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6BB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31" name="Google Shape;431;p43"/>
            <p:cNvSpPr/>
            <p:nvPr/>
          </p:nvSpPr>
          <p:spPr>
            <a:xfrm>
              <a:off x="96301" y="1123964"/>
              <a:ext cx="2693100" cy="3897300"/>
            </a:xfrm>
            <a:prstGeom prst="roundRect">
              <a:avLst>
                <a:gd fmla="val 7378" name="adj"/>
              </a:avLst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139776" y="1181248"/>
              <a:ext cx="2633400" cy="1314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Noto Sans Symbols"/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Sprint 0</a:t>
              </a:r>
              <a:endParaRPr sz="1500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433" name="Google Shape;433;p43"/>
            <p:cNvCxnSpPr/>
            <p:nvPr/>
          </p:nvCxnSpPr>
          <p:spPr>
            <a:xfrm rot="10800000">
              <a:off x="269935" y="1581150"/>
              <a:ext cx="2205000" cy="0"/>
            </a:xfrm>
            <a:prstGeom prst="straightConnector1">
              <a:avLst/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4" name="Google Shape;434;p43"/>
            <p:cNvSpPr/>
            <p:nvPr/>
          </p:nvSpPr>
          <p:spPr>
            <a:xfrm>
              <a:off x="248676" y="1950174"/>
              <a:ext cx="834600" cy="6069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5" name="Google Shape;435;p43"/>
            <p:cNvGrpSpPr/>
            <p:nvPr/>
          </p:nvGrpSpPr>
          <p:grpSpPr>
            <a:xfrm>
              <a:off x="1524677" y="1919294"/>
              <a:ext cx="1115196" cy="903945"/>
              <a:chOff x="1600200" y="2746496"/>
              <a:chExt cx="587100" cy="475886"/>
            </a:xfrm>
          </p:grpSpPr>
          <p:sp>
            <p:nvSpPr>
              <p:cNvPr id="436" name="Google Shape;436;p43"/>
              <p:cNvSpPr/>
              <p:nvPr/>
            </p:nvSpPr>
            <p:spPr>
              <a:xfrm rot="-5400000">
                <a:off x="1715909" y="285349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 rot="-5400000">
                <a:off x="1814483" y="2749833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FCB858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 rot="-5400000">
                <a:off x="1816231" y="285349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 rot="-5400000">
                <a:off x="1911410" y="285349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 rot="-5400000">
                <a:off x="1613375" y="285349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 rot="-5400000">
                <a:off x="1618194" y="2748932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FCB858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 rot="-5400000">
                <a:off x="2011986" y="2747846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FCB858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 rot="-5400000">
                <a:off x="2013734" y="2851507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 rot="-5400000">
                <a:off x="2108913" y="2851507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D1D2D4"/>
              </a:solidFill>
              <a:ln cap="flat" cmpd="sng" w="28575">
                <a:solidFill>
                  <a:srgbClr val="000000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 rot="-5400000">
                <a:off x="1719764" y="2956208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 rot="-5400000">
                <a:off x="1820086" y="2956208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 rot="-5400000">
                <a:off x="1915265" y="2956208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 rot="-5400000">
                <a:off x="1617230" y="2956208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 rot="-5400000">
                <a:off x="2017589" y="2954221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 rot="-5400000">
                <a:off x="2112768" y="2954221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 rot="-5400000">
                <a:off x="1822642" y="305250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 rot="-5400000">
                <a:off x="1917821" y="305250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 rot="-5400000">
                <a:off x="1619786" y="3052504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 rot="-5400000">
                <a:off x="2020145" y="3050517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 rot="-5400000">
                <a:off x="2115324" y="3050517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3"/>
              <p:cNvSpPr/>
              <p:nvPr/>
            </p:nvSpPr>
            <p:spPr>
              <a:xfrm rot="-5400000">
                <a:off x="1916981" y="3150532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3"/>
              <p:cNvSpPr/>
              <p:nvPr/>
            </p:nvSpPr>
            <p:spPr>
              <a:xfrm rot="-5400000">
                <a:off x="1618946" y="3150532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3"/>
              <p:cNvSpPr/>
              <p:nvPr/>
            </p:nvSpPr>
            <p:spPr>
              <a:xfrm rot="-5400000">
                <a:off x="2114484" y="3148545"/>
                <a:ext cx="73200" cy="70500"/>
              </a:xfrm>
              <a:prstGeom prst="foldedCorner">
                <a:avLst>
                  <a:gd fmla="val 16667" name="adj"/>
                </a:avLst>
              </a:prstGeom>
              <a:solidFill>
                <a:srgbClr val="020A51"/>
              </a:solidFill>
              <a:ln cap="flat" cmpd="sng" w="28575">
                <a:solidFill>
                  <a:srgbClr val="020A51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9" name="Google Shape;459;p43"/>
              <p:cNvCxnSpPr/>
              <p:nvPr/>
            </p:nvCxnSpPr>
            <p:spPr>
              <a:xfrm flipH="1" rot="10800000">
                <a:off x="1600200" y="2940283"/>
                <a:ext cx="587100" cy="6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0" name="Google Shape;460;p43"/>
            <p:cNvGrpSpPr/>
            <p:nvPr/>
          </p:nvGrpSpPr>
          <p:grpSpPr>
            <a:xfrm>
              <a:off x="195123" y="3191960"/>
              <a:ext cx="411300" cy="544500"/>
              <a:chOff x="195123" y="3607426"/>
              <a:chExt cx="411300" cy="544500"/>
            </a:xfrm>
          </p:grpSpPr>
          <p:sp>
            <p:nvSpPr>
              <p:cNvPr id="461" name="Google Shape;461;p43"/>
              <p:cNvSpPr/>
              <p:nvPr/>
            </p:nvSpPr>
            <p:spPr>
              <a:xfrm>
                <a:off x="195123" y="3607426"/>
                <a:ext cx="411300" cy="544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275597" y="3684154"/>
                <a:ext cx="131400" cy="131400"/>
              </a:xfrm>
              <a:prstGeom prst="smileyFace">
                <a:avLst>
                  <a:gd fmla="val 4653" name="adj"/>
                </a:avLst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3" name="Google Shape;463;p43"/>
              <p:cNvCxnSpPr/>
              <p:nvPr/>
            </p:nvCxnSpPr>
            <p:spPr>
              <a:xfrm>
                <a:off x="275597" y="3892411"/>
                <a:ext cx="236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4" name="Google Shape;464;p43"/>
              <p:cNvCxnSpPr/>
              <p:nvPr/>
            </p:nvCxnSpPr>
            <p:spPr>
              <a:xfrm>
                <a:off x="275597" y="3956630"/>
                <a:ext cx="236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5" name="Google Shape;465;p43"/>
              <p:cNvCxnSpPr/>
              <p:nvPr/>
            </p:nvCxnSpPr>
            <p:spPr>
              <a:xfrm>
                <a:off x="275597" y="4013247"/>
                <a:ext cx="131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6" name="Google Shape;466;p43"/>
            <p:cNvGrpSpPr/>
            <p:nvPr/>
          </p:nvGrpSpPr>
          <p:grpSpPr>
            <a:xfrm>
              <a:off x="678877" y="3192064"/>
              <a:ext cx="411331" cy="544726"/>
              <a:chOff x="276474" y="2348396"/>
              <a:chExt cx="365400" cy="483900"/>
            </a:xfrm>
          </p:grpSpPr>
          <p:sp>
            <p:nvSpPr>
              <p:cNvPr id="467" name="Google Shape;467;p43"/>
              <p:cNvSpPr/>
              <p:nvPr/>
            </p:nvSpPr>
            <p:spPr>
              <a:xfrm>
                <a:off x="276474" y="2348396"/>
                <a:ext cx="365400" cy="483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43"/>
              <p:cNvSpPr/>
              <p:nvPr/>
            </p:nvSpPr>
            <p:spPr>
              <a:xfrm>
                <a:off x="347965" y="2416559"/>
                <a:ext cx="116700" cy="116700"/>
              </a:xfrm>
              <a:prstGeom prst="smileyFace">
                <a:avLst>
                  <a:gd fmla="val 4653" name="adj"/>
                </a:avLst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9" name="Google Shape;469;p43"/>
              <p:cNvCxnSpPr/>
              <p:nvPr/>
            </p:nvCxnSpPr>
            <p:spPr>
              <a:xfrm>
                <a:off x="347965" y="260156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0" name="Google Shape;470;p43"/>
              <p:cNvCxnSpPr/>
              <p:nvPr/>
            </p:nvCxnSpPr>
            <p:spPr>
              <a:xfrm>
                <a:off x="347965" y="265861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1" name="Google Shape;471;p43"/>
              <p:cNvCxnSpPr/>
              <p:nvPr/>
            </p:nvCxnSpPr>
            <p:spPr>
              <a:xfrm>
                <a:off x="347965" y="2708916"/>
                <a:ext cx="1167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472" name="Google Shape;472;p43"/>
            <p:cNvCxnSpPr/>
            <p:nvPr/>
          </p:nvCxnSpPr>
          <p:spPr>
            <a:xfrm>
              <a:off x="382563" y="2146182"/>
              <a:ext cx="548400" cy="0"/>
            </a:xfrm>
            <a:prstGeom prst="straightConnector1">
              <a:avLst/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43"/>
            <p:cNvCxnSpPr/>
            <p:nvPr/>
          </p:nvCxnSpPr>
          <p:spPr>
            <a:xfrm>
              <a:off x="382563" y="2210401"/>
              <a:ext cx="496200" cy="0"/>
            </a:xfrm>
            <a:prstGeom prst="straightConnector1">
              <a:avLst/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43"/>
            <p:cNvCxnSpPr/>
            <p:nvPr/>
          </p:nvCxnSpPr>
          <p:spPr>
            <a:xfrm>
              <a:off x="382563" y="2267018"/>
              <a:ext cx="349800" cy="0"/>
            </a:xfrm>
            <a:prstGeom prst="straightConnector1">
              <a:avLst/>
            </a:prstGeom>
            <a:noFill/>
            <a:ln cap="flat" cmpd="sng" w="28575">
              <a:solidFill>
                <a:srgbClr val="020A5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5" name="Google Shape;475;p43"/>
            <p:cNvSpPr txBox="1"/>
            <p:nvPr/>
          </p:nvSpPr>
          <p:spPr>
            <a:xfrm>
              <a:off x="134053" y="3764778"/>
              <a:ext cx="10857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User Personas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6" name="Google Shape;476;p43"/>
            <p:cNvSpPr txBox="1"/>
            <p:nvPr/>
          </p:nvSpPr>
          <p:spPr>
            <a:xfrm>
              <a:off x="159013" y="2612206"/>
              <a:ext cx="10857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Project Charter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7" name="Google Shape;477;p43"/>
            <p:cNvSpPr txBox="1"/>
            <p:nvPr/>
          </p:nvSpPr>
          <p:spPr>
            <a:xfrm>
              <a:off x="1534223" y="2908134"/>
              <a:ext cx="10857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Story Map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1872615" y="3295784"/>
              <a:ext cx="540000" cy="280200"/>
            </a:xfrm>
            <a:prstGeom prst="homePlate">
              <a:avLst>
                <a:gd fmla="val 0" name="adj"/>
              </a:avLst>
            </a:prstGeom>
            <a:solidFill>
              <a:srgbClr val="020A51"/>
            </a:solidFill>
            <a:ln cap="flat" cmpd="sng" w="28575">
              <a:solidFill>
                <a:srgbClr val="020A51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1760863" y="3295784"/>
              <a:ext cx="427800" cy="282300"/>
            </a:xfrm>
            <a:prstGeom prst="homePlate">
              <a:avLst>
                <a:gd fmla="val 50000" name="adj"/>
              </a:avLst>
            </a:prstGeom>
            <a:solidFill>
              <a:srgbClr val="FCB858"/>
            </a:solidFill>
            <a:ln cap="flat" cmpd="sng" w="2857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3B63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3"/>
            <p:cNvSpPr txBox="1"/>
            <p:nvPr/>
          </p:nvSpPr>
          <p:spPr>
            <a:xfrm>
              <a:off x="1372498" y="3767361"/>
              <a:ext cx="14007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Architectural Prototypes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481" name="Google Shape;48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8016" y="4082270"/>
              <a:ext cx="586200" cy="43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43"/>
            <p:cNvSpPr txBox="1"/>
            <p:nvPr/>
          </p:nvSpPr>
          <p:spPr>
            <a:xfrm>
              <a:off x="21266" y="4513494"/>
              <a:ext cx="1219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Mockups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&amp; Functional Prototypes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483" name="Google Shape;483;p43"/>
            <p:cNvGrpSpPr/>
            <p:nvPr/>
          </p:nvGrpSpPr>
          <p:grpSpPr>
            <a:xfrm>
              <a:off x="1787942" y="4143081"/>
              <a:ext cx="361344" cy="478529"/>
              <a:chOff x="276474" y="2348396"/>
              <a:chExt cx="365400" cy="483900"/>
            </a:xfrm>
          </p:grpSpPr>
          <p:sp>
            <p:nvSpPr>
              <p:cNvPr id="484" name="Google Shape;484;p43"/>
              <p:cNvSpPr/>
              <p:nvPr/>
            </p:nvSpPr>
            <p:spPr>
              <a:xfrm>
                <a:off x="276474" y="2348396"/>
                <a:ext cx="365400" cy="4839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3B63"/>
                  </a:buClr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5" name="Google Shape;485;p43"/>
              <p:cNvCxnSpPr/>
              <p:nvPr/>
            </p:nvCxnSpPr>
            <p:spPr>
              <a:xfrm>
                <a:off x="347965" y="260156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p43"/>
              <p:cNvCxnSpPr/>
              <p:nvPr/>
            </p:nvCxnSpPr>
            <p:spPr>
              <a:xfrm>
                <a:off x="347965" y="2658619"/>
                <a:ext cx="2100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7" name="Google Shape;487;p43"/>
              <p:cNvCxnSpPr/>
              <p:nvPr/>
            </p:nvCxnSpPr>
            <p:spPr>
              <a:xfrm>
                <a:off x="347965" y="2708916"/>
                <a:ext cx="1167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20A5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88" name="Google Shape;488;p43"/>
            <p:cNvSpPr txBox="1"/>
            <p:nvPr/>
          </p:nvSpPr>
          <p:spPr>
            <a:xfrm>
              <a:off x="1219662" y="4651723"/>
              <a:ext cx="1553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High Level Design</a:t>
              </a: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489" name="Google Shape;489;p43"/>
            <p:cNvCxnSpPr/>
            <p:nvPr/>
          </p:nvCxnSpPr>
          <p:spPr>
            <a:xfrm>
              <a:off x="2870791" y="2748252"/>
              <a:ext cx="1936200" cy="10509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rgbClr val="B2B2B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490" name="Google Shape;490;p43"/>
          <p:cNvSpPr txBox="1"/>
          <p:nvPr/>
        </p:nvSpPr>
        <p:spPr>
          <a:xfrm>
            <a:off x="9752396" y="3733587"/>
            <a:ext cx="805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Sprint 3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1" name="Google Shape;491;p43"/>
          <p:cNvSpPr/>
          <p:nvPr/>
        </p:nvSpPr>
        <p:spPr>
          <a:xfrm flipH="1">
            <a:off x="11316799" y="4548860"/>
            <a:ext cx="660900" cy="610500"/>
          </a:xfrm>
          <a:custGeom>
            <a:rect b="b" l="l" r="r" t="t"/>
            <a:pathLst>
              <a:path extrusionOk="0" h="120000" w="120000">
                <a:moveTo>
                  <a:pt x="112936" y="63755"/>
                </a:moveTo>
                <a:lnTo>
                  <a:pt x="112936" y="63755"/>
                </a:lnTo>
                <a:cubicBezTo>
                  <a:pt x="110986" y="90666"/>
                  <a:pt x="88733" y="111733"/>
                  <a:pt x="61469" y="112480"/>
                </a:cubicBezTo>
                <a:cubicBezTo>
                  <a:pt x="34206" y="113227"/>
                  <a:pt x="10809" y="93410"/>
                  <a:pt x="7355" y="66647"/>
                </a:cubicBezTo>
                <a:cubicBezTo>
                  <a:pt x="3902" y="39885"/>
                  <a:pt x="21517" y="14889"/>
                  <a:pt x="48096" y="8838"/>
                </a:cubicBezTo>
                <a:cubicBezTo>
                  <a:pt x="74675" y="2786"/>
                  <a:pt x="101564" y="17648"/>
                  <a:pt x="110285" y="43212"/>
                </a:cubicBezTo>
                <a:lnTo>
                  <a:pt x="116892" y="42577"/>
                </a:lnTo>
                <a:lnTo>
                  <a:pt x="105922" y="55590"/>
                </a:lnTo>
                <a:lnTo>
                  <a:pt x="89289" y="45228"/>
                </a:lnTo>
                <a:lnTo>
                  <a:pt x="95760" y="44607"/>
                </a:lnTo>
                <a:lnTo>
                  <a:pt x="95760" y="44607"/>
                </a:lnTo>
                <a:cubicBezTo>
                  <a:pt x="87641" y="27360"/>
                  <a:pt x="67361" y="18594"/>
                  <a:pt x="48458" y="24161"/>
                </a:cubicBezTo>
                <a:cubicBezTo>
                  <a:pt x="29555" y="29727"/>
                  <a:pt x="17946" y="47883"/>
                  <a:pt x="21380" y="66510"/>
                </a:cubicBezTo>
                <a:cubicBezTo>
                  <a:pt x="24813" y="85136"/>
                  <a:pt x="42215" y="98402"/>
                  <a:pt x="61969" y="97453"/>
                </a:cubicBezTo>
                <a:cubicBezTo>
                  <a:pt x="81723" y="96503"/>
                  <a:pt x="97645" y="81636"/>
                  <a:pt x="99108" y="62774"/>
                </a:cubicBezTo>
                <a:close/>
              </a:path>
            </a:pathLst>
          </a:custGeom>
          <a:solidFill>
            <a:srgbClr val="020A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B63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11309577" y="4399159"/>
            <a:ext cx="385800" cy="356100"/>
          </a:xfrm>
          <a:custGeom>
            <a:rect b="b" l="l" r="r" t="t"/>
            <a:pathLst>
              <a:path extrusionOk="0" h="120000" w="120000">
                <a:moveTo>
                  <a:pt x="32029" y="104619"/>
                </a:moveTo>
                <a:cubicBezTo>
                  <a:pt x="12145" y="92423"/>
                  <a:pt x="2679" y="68787"/>
                  <a:pt x="8726" y="46430"/>
                </a:cubicBezTo>
                <a:cubicBezTo>
                  <a:pt x="14774" y="24074"/>
                  <a:pt x="34908" y="8272"/>
                  <a:pt x="58293" y="7527"/>
                </a:cubicBezTo>
                <a:cubicBezTo>
                  <a:pt x="81678" y="6783"/>
                  <a:pt x="102797" y="21272"/>
                  <a:pt x="110286" y="43197"/>
                </a:cubicBezTo>
                <a:lnTo>
                  <a:pt x="116886" y="42563"/>
                </a:lnTo>
                <a:lnTo>
                  <a:pt x="105932" y="55586"/>
                </a:lnTo>
                <a:lnTo>
                  <a:pt x="89304" y="45214"/>
                </a:lnTo>
                <a:lnTo>
                  <a:pt x="95768" y="44593"/>
                </a:lnTo>
                <a:lnTo>
                  <a:pt x="95768" y="44593"/>
                </a:lnTo>
                <a:cubicBezTo>
                  <a:pt x="88826" y="29868"/>
                  <a:pt x="72801" y="21046"/>
                  <a:pt x="55993" y="22696"/>
                </a:cubicBezTo>
                <a:cubicBezTo>
                  <a:pt x="39185" y="24346"/>
                  <a:pt x="25370" y="36096"/>
                  <a:pt x="21703" y="51862"/>
                </a:cubicBezTo>
                <a:cubicBezTo>
                  <a:pt x="18036" y="67627"/>
                  <a:pt x="25341" y="83866"/>
                  <a:pt x="39835" y="92167"/>
                </a:cubicBezTo>
                <a:close/>
              </a:path>
            </a:pathLst>
          </a:custGeom>
          <a:solidFill>
            <a:srgbClr val="020A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B63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 rot="-5400000">
            <a:off x="11768893" y="4900709"/>
            <a:ext cx="120600" cy="370200"/>
          </a:xfrm>
          <a:prstGeom prst="downArrow">
            <a:avLst>
              <a:gd fmla="val 61456" name="adj1"/>
              <a:gd fmla="val 41408" name="adj2"/>
            </a:avLst>
          </a:prstGeom>
          <a:solidFill>
            <a:srgbClr val="020A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B63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275" y="5253965"/>
            <a:ext cx="465380" cy="4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4290" y="5253965"/>
            <a:ext cx="465380" cy="4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7446" y="5253965"/>
            <a:ext cx="465380" cy="4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0602" y="5253965"/>
            <a:ext cx="465380" cy="4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Team Participation</a:t>
            </a:r>
            <a:endParaRPr/>
          </a:p>
        </p:txBody>
      </p:sp>
      <p:sp>
        <p:nvSpPr>
          <p:cNvPr id="504" name="Google Shape;504;p44"/>
          <p:cNvSpPr txBox="1"/>
          <p:nvPr/>
        </p:nvSpPr>
        <p:spPr>
          <a:xfrm>
            <a:off x="387123" y="5990194"/>
            <a:ext cx="663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‹#›</a:t>
            </a:fld>
            <a:endParaRPr sz="9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439952" y="1471750"/>
            <a:ext cx="11218200" cy="4425300"/>
          </a:xfrm>
          <a:prstGeom prst="rect">
            <a:avLst/>
          </a:prstGeom>
          <a:noFill/>
          <a:ln cap="flat" cmpd="sng" w="76200">
            <a:solidFill>
              <a:srgbClr val="38C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CF7F"/>
                </a:solidFill>
                <a:latin typeface="Ubuntu"/>
                <a:ea typeface="Ubuntu"/>
                <a:cs typeface="Ubuntu"/>
                <a:sym typeface="Ubuntu"/>
              </a:rPr>
              <a:t>Select Stakeholders</a:t>
            </a:r>
            <a:endParaRPr b="1" sz="2000">
              <a:solidFill>
                <a:srgbClr val="38CF7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210"/>
              </a:spcBef>
              <a:spcAft>
                <a:spcPts val="0"/>
              </a:spcAft>
              <a:buClr>
                <a:srgbClr val="38CF7F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38CF7F"/>
                </a:solidFill>
                <a:latin typeface="Ubuntu"/>
                <a:ea typeface="Ubuntu"/>
                <a:cs typeface="Ubuntu"/>
                <a:sym typeface="Ubuntu"/>
              </a:rPr>
              <a:t>Participate in select meetings</a:t>
            </a:r>
            <a:endParaRPr sz="2000">
              <a:solidFill>
                <a:srgbClr val="38CF7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CF7F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38CF7F"/>
                </a:solidFill>
                <a:latin typeface="Ubuntu"/>
                <a:ea typeface="Ubuntu"/>
                <a:cs typeface="Ubuntu"/>
                <a:sym typeface="Ubuntu"/>
              </a:rPr>
              <a:t>Provide timely feedback and guidance</a:t>
            </a:r>
            <a:endParaRPr sz="2000">
              <a:solidFill>
                <a:srgbClr val="38CF7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CF7F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38CF7F"/>
                </a:solidFill>
                <a:latin typeface="Ubuntu"/>
                <a:ea typeface="Ubuntu"/>
                <a:cs typeface="Ubuntu"/>
                <a:sym typeface="Ubuntu"/>
              </a:rPr>
              <a:t>Provide usability testing</a:t>
            </a:r>
            <a:endParaRPr b="1" sz="2000">
              <a:solidFill>
                <a:srgbClr val="38CF7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742321" y="3054048"/>
            <a:ext cx="10656900" cy="2646900"/>
          </a:xfrm>
          <a:prstGeom prst="rect">
            <a:avLst/>
          </a:prstGeom>
          <a:noFill/>
          <a:ln cap="flat" cmpd="sng" w="76200">
            <a:solidFill>
              <a:srgbClr val="DD34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Core Team</a:t>
            </a:r>
            <a:endParaRPr b="1" sz="2000">
              <a:solidFill>
                <a:srgbClr val="DD34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3457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Participate in all meetings</a:t>
            </a:r>
            <a:endParaRPr sz="2000">
              <a:solidFill>
                <a:srgbClr val="DD34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3457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Make decisions about features</a:t>
            </a:r>
            <a:endParaRPr sz="2000">
              <a:solidFill>
                <a:srgbClr val="DD34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3457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Prioritize backlog</a:t>
            </a:r>
            <a:endParaRPr sz="2000">
              <a:solidFill>
                <a:srgbClr val="DD34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3457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Confirm story completion</a:t>
            </a:r>
            <a:r>
              <a:rPr lang="en-US" sz="2000">
                <a:solidFill>
                  <a:srgbClr val="DD3457"/>
                </a:solidFill>
                <a:latin typeface="Ubuntu"/>
                <a:ea typeface="Ubuntu"/>
                <a:cs typeface="Ubuntu"/>
                <a:sym typeface="Ubuntu"/>
              </a:rPr>
              <a:t> (PO)</a:t>
            </a:r>
            <a:endParaRPr sz="2000">
              <a:solidFill>
                <a:srgbClr val="DD34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5701455" y="3590914"/>
            <a:ext cx="5433600" cy="1914300"/>
          </a:xfrm>
          <a:prstGeom prst="rect">
            <a:avLst/>
          </a:prstGeom>
          <a:noFill/>
          <a:ln cap="flat" cmpd="sng" w="76200">
            <a:solidFill>
              <a:srgbClr val="9D4D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D4DE3"/>
                </a:solidFill>
                <a:latin typeface="Ubuntu"/>
                <a:ea typeface="Ubuntu"/>
                <a:cs typeface="Ubuntu"/>
                <a:sym typeface="Ubuntu"/>
              </a:rPr>
              <a:t>Appian</a:t>
            </a:r>
            <a:endParaRPr b="1" sz="2000">
              <a:solidFill>
                <a:srgbClr val="9D4DE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180"/>
              </a:spcBef>
              <a:spcAft>
                <a:spcPts val="0"/>
              </a:spcAft>
              <a:buClr>
                <a:srgbClr val="9D4DE3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9D4DE3"/>
                </a:solidFill>
                <a:latin typeface="Ubuntu"/>
                <a:ea typeface="Ubuntu"/>
                <a:cs typeface="Ubuntu"/>
                <a:sym typeface="Ubuntu"/>
              </a:rPr>
              <a:t>Lead requirements conversations</a:t>
            </a:r>
            <a:endParaRPr sz="2000">
              <a:solidFill>
                <a:srgbClr val="9D4DE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D4DE3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9D4DE3"/>
                </a:solidFill>
                <a:latin typeface="Ubuntu"/>
                <a:ea typeface="Ubuntu"/>
                <a:cs typeface="Ubuntu"/>
                <a:sym typeface="Ubuntu"/>
              </a:rPr>
              <a:t>Create application design</a:t>
            </a:r>
            <a:endParaRPr sz="2000">
              <a:solidFill>
                <a:srgbClr val="9D4DE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D4DE3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9D4DE3"/>
                </a:solidFill>
                <a:latin typeface="Ubuntu"/>
                <a:ea typeface="Ubuntu"/>
                <a:cs typeface="Ubuntu"/>
                <a:sym typeface="Ubuntu"/>
              </a:rPr>
              <a:t>Draft and maintain backlog</a:t>
            </a:r>
            <a:endParaRPr sz="2000">
              <a:solidFill>
                <a:srgbClr val="9D4DE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D4DE3"/>
              </a:buClr>
              <a:buSzPts val="2000"/>
              <a:buFont typeface="Ubuntu"/>
              <a:buChar char="●"/>
            </a:pPr>
            <a:r>
              <a:rPr lang="en-US" sz="2000">
                <a:solidFill>
                  <a:srgbClr val="9D4DE3"/>
                </a:solidFill>
                <a:latin typeface="Ubuntu"/>
                <a:ea typeface="Ubuntu"/>
                <a:cs typeface="Ubuntu"/>
                <a:sym typeface="Ubuntu"/>
              </a:rPr>
              <a:t>Build application</a:t>
            </a:r>
            <a:endParaRPr sz="2000">
              <a:solidFill>
                <a:srgbClr val="9D4DE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/>
          <p:nvPr>
            <p:ph idx="1" type="body"/>
          </p:nvPr>
        </p:nvSpPr>
        <p:spPr>
          <a:xfrm>
            <a:off x="744475" y="1696032"/>
            <a:ext cx="10744200" cy="4803000"/>
          </a:xfrm>
          <a:prstGeom prst="rect">
            <a:avLst/>
          </a:prstGeom>
        </p:spPr>
        <p:txBody>
          <a:bodyPr anchorCtr="0" anchor="t" bIns="60925" lIns="0" spcFirstLastPara="1" rIns="0" wrap="square" tIns="609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/>
              <a:t>The “Who, How and Why” of the Project</a:t>
            </a:r>
            <a:endParaRPr b="1"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Project Charter 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Establish User Personas 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Agile Methodology</a:t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/>
              <a:t>The “What and When of the Project”</a:t>
            </a:r>
            <a:endParaRPr b="1"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Establish Overall Functional Design (Functional View)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Establish Overall Solution Design (Technical View)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Create Product Backlog (Estimated, Prioritized, &amp; Acceptance Criteria)</a:t>
            </a:r>
            <a:endParaRPr sz="2300"/>
          </a:p>
          <a:p>
            <a:pPr indent="-3492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2300"/>
              <a:t>Create Release Plan </a:t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514" name="Google Shape;514;p4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for Sprint 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Compressed 1 Week Sprint 0 Schedule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