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Tahom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230155-FA93-48BB-B426-D4C2B2ACC80A}">
  <a:tblStyle styleId="{75230155-FA93-48BB-B426-D4C2B2ACC80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EF2E7"/>
          </a:solidFill>
        </a:fill>
      </a:tcStyle>
    </a:wholeTbl>
    <a:band1H>
      <a:tcTxStyle/>
      <a:tcStyle>
        <a:fill>
          <a:solidFill>
            <a:srgbClr val="FEE3CA"/>
          </a:solidFill>
        </a:fill>
      </a:tcStyle>
    </a:band1H>
    <a:band2H>
      <a:tcTxStyle/>
    </a:band2H>
    <a:band1V>
      <a:tcTxStyle/>
      <a:tcStyle>
        <a:fill>
          <a:solidFill>
            <a:srgbClr val="FEE3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Tahoma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7e02afbf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7e02afbf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 design is application specific, but not tool specific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Usage model should derived from existing production systems and/or high quality estimates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Variability ensures performance is consistent across multiple users and different input values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Implementation is tool-specific and is often the most time consuming part of performance testing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Running a single instance of each test scenario can be used to identify functional issues in the test environment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During execution, watch for any errors that may invalidate the test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Quickly check results for obvious errors in the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a version control or other data storage strategy for raw test 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7e02afbf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7e02afbf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Knowing how the app will perform enables stakeholders to make informed decisions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	Delay deployment for further optimization?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	Commit additional hardware?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	Roll out to a new department?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examples: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the application process data before it is outdated?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Will a new feature cause slower page loads?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Does the response time violate any Service Level Agreements (SLA)?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Scalability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will we know when the application is approaching peak capacity?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the application handle another 500 users from a new department?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 there any memory leaks?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will a failover impact end users?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the system be updated without an outage?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Load, Stress, and Endurance tests are types of Performance tests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Stress Test: “Throw curveballs” at the system (loss of power, traffic spike, etc) and assess 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Endurance Test: Stability of all systems for longer periods of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Look for non-linear responses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Transition from physical to virtual memory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100% utilization of CPU, disk I/O, network bandwidth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Running out of disk space</a:t>
            </a:r>
            <a:endParaRPr/>
          </a:p>
        </p:txBody>
      </p:sp>
      <p:sp>
        <p:nvSpPr>
          <p:cNvPr id="111" name="Google Shape;11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End-user metrics like response time represent the aggregate performance of many individual system components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Root cause analysis is used to identify the underlying source of performance problems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Planning for, performing, and responding to this analysis requires buy-in from a diverse set of stakeholders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Based on “P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erformance Testing Guidance for Web Applications” </a:t>
            </a:r>
            <a:r>
              <a:rPr lang="en-US"/>
              <a:t>(Microsoft, http://msdn.microsoft.com/en-us/library/bb924375.aspx)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Infrastructure for performance testing should be incorporated into the overall IT planning/acquisition process for the project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Testing should be performed on a dedicated server environment that exactly matches the production environment (including all components)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single client may not be able to generate sufficient request volume for some tests, in which case distributed and/or cloud testing services may be used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 both web and mobile clients!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Different server impact (eg: every mobile request may call LDAP)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Mobile often has constrained network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environment concerns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No dedicated test environment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	Virtualized environments share physical resources with other active environments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Production and test environments differ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Authentication/security restrictions makes automated testing difficult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Architecture relies on external integrations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tool concerns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No existing expertise in any tools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Available tools are not appropriate for the system under test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areas involving critical performance requirements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Service level agreements (SLAs) or other performance-based contracts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Financial transactions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Real-time transactions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Cover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462272" y="2057400"/>
            <a:ext cx="41148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-14168" l="-4144" r="-6682" t="-10225"/>
          <a:stretch/>
        </p:blipFill>
        <p:spPr>
          <a:xfrm>
            <a:off x="8195950" y="144200"/>
            <a:ext cx="769126" cy="33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8033600" y="3366638"/>
            <a:ext cx="1117854" cy="1789938"/>
          </a:xfrm>
          <a:custGeom>
            <a:rect b="b" l="l" r="r" t="t"/>
            <a:pathLst>
              <a:path extrusionOk="0" h="2386584" w="1490472">
                <a:moveTo>
                  <a:pt x="0" y="2377440"/>
                </a:moveTo>
                <a:lnTo>
                  <a:pt x="0" y="1490472"/>
                </a:lnTo>
                <a:lnTo>
                  <a:pt x="1490472" y="0"/>
                </a:lnTo>
                <a:lnTo>
                  <a:pt x="1490472" y="2386584"/>
                </a:lnTo>
                <a:lnTo>
                  <a:pt x="0" y="237744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4457700" y="3291850"/>
            <a:ext cx="38661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 b="4505" l="23105" r="23099" t="1048"/>
          <a:stretch/>
        </p:blipFill>
        <p:spPr>
          <a:xfrm>
            <a:off x="-19050" y="-38100"/>
            <a:ext cx="3927872" cy="5194935"/>
          </a:xfrm>
          <a:custGeom>
            <a:rect b="b" l="l" r="r" t="t"/>
            <a:pathLst>
              <a:path extrusionOk="0" h="6858000" w="5219764">
                <a:moveTo>
                  <a:pt x="0" y="0"/>
                </a:moveTo>
                <a:lnTo>
                  <a:pt x="5219764" y="7816"/>
                </a:lnTo>
                <a:lnTo>
                  <a:pt x="5213350" y="2861832"/>
                </a:lnTo>
                <a:lnTo>
                  <a:pt x="111027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Blank">
  <p:cSld name="TITLE_ONLY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310930" y="4766310"/>
            <a:ext cx="50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NumberedList">
  <p:cSld name="NumberedLis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651510" y="342901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651510" y="1369219"/>
            <a:ext cx="7372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AutoNum type="arabicPeriod"/>
              <a:defRPr/>
            </a:lvl1pPr>
            <a:lvl2pPr indent="-3238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2pPr>
            <a:lvl3pPr indent="-3238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3pPr>
            <a:lvl4pPr indent="-32385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indent="-32385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310930" y="4766310"/>
            <a:ext cx="50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TwoCol_Left">
  <p:cSld name="2Col_Lef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651510" y="342901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310930" y="4766310"/>
            <a:ext cx="50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651510" y="1369219"/>
            <a:ext cx="3164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137150">
            <a:normAutofit/>
          </a:bodyPr>
          <a:lstStyle>
            <a:lvl1pPr indent="-2984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ahoma"/>
              <a:buAutoNum type="arabicPeriod"/>
              <a:defRPr b="1" sz="1100"/>
            </a:lvl1pPr>
            <a:lvl2pPr indent="-2984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AutoNum type="arabicPeriod"/>
              <a:defRPr sz="1100"/>
            </a:lvl2pPr>
            <a:lvl3pPr indent="-2984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AutoNum type="arabicPeriod"/>
              <a:defRPr sz="1100"/>
            </a:lvl3pPr>
            <a:lvl4pPr indent="-29845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AutoNum type="arabicPeriod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AutoNum type="arabicPeriod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4457700" y="3291840"/>
            <a:ext cx="45657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type="title"/>
          </p:nvPr>
        </p:nvSpPr>
        <p:spPr>
          <a:xfrm>
            <a:off x="4457700" y="2057400"/>
            <a:ext cx="41148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_Number">
  <p:cSld name="OBJECT_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651510" y="342901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1371600" y="1369219"/>
            <a:ext cx="716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ahoma"/>
              <a:buAutoNum type="arabicPeriod"/>
              <a:defRPr/>
            </a:lvl1pPr>
            <a:lvl2pPr indent="-3238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2pPr>
            <a:lvl3pPr indent="-3238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3pPr>
            <a:lvl4pPr indent="-32385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indent="-32385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310930" y="4766310"/>
            <a:ext cx="50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3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04800" y="205979"/>
            <a:ext cx="85398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Calibri"/>
              <a:buNone/>
              <a:defRPr sz="2800">
                <a:solidFill>
                  <a:srgbClr val="4040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04799" y="900807"/>
            <a:ext cx="85398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Agenda_BulletedList">
  <p:cSld name="CUSTOM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310930" y="4766310"/>
            <a:ext cx="5019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Clr>
                <a:srgbClr val="000000"/>
              </a:buClr>
              <a:buFont typeface="Arial"/>
              <a:buNone/>
              <a:defRPr/>
            </a:lvl1pPr>
            <a:lvl2pPr lvl="1" rtl="0">
              <a:buClr>
                <a:srgbClr val="000000"/>
              </a:buClr>
              <a:buFont typeface="Arial"/>
              <a:buNone/>
              <a:defRPr/>
            </a:lvl2pPr>
            <a:lvl3pPr lvl="2" rtl="0">
              <a:buClr>
                <a:srgbClr val="000000"/>
              </a:buClr>
              <a:buFont typeface="Arial"/>
              <a:buNone/>
              <a:defRPr/>
            </a:lvl3pPr>
            <a:lvl4pPr lvl="3" rtl="0">
              <a:buClr>
                <a:srgbClr val="000000"/>
              </a:buClr>
              <a:buFont typeface="Arial"/>
              <a:buNone/>
              <a:defRPr/>
            </a:lvl4pPr>
            <a:lvl5pPr lvl="4" rtl="0">
              <a:buClr>
                <a:srgbClr val="000000"/>
              </a:buClr>
              <a:buFont typeface="Arial"/>
              <a:buNone/>
              <a:defRPr/>
            </a:lvl5pPr>
            <a:lvl6pPr lvl="5" rtl="0">
              <a:buClr>
                <a:srgbClr val="000000"/>
              </a:buClr>
              <a:buFont typeface="Arial"/>
              <a:buNone/>
              <a:defRPr/>
            </a:lvl6pPr>
            <a:lvl7pPr lvl="6" rtl="0">
              <a:buClr>
                <a:srgbClr val="000000"/>
              </a:buClr>
              <a:buFont typeface="Arial"/>
              <a:buNone/>
              <a:defRPr/>
            </a:lvl7pPr>
            <a:lvl8pPr lvl="7" rtl="0">
              <a:buClr>
                <a:srgbClr val="000000"/>
              </a:buClr>
              <a:buFont typeface="Arial"/>
              <a:buNone/>
              <a:defRPr/>
            </a:lvl8pPr>
            <a:lvl9pPr lvl="8" rtl="0">
              <a:buClr>
                <a:srgbClr val="000000"/>
              </a:buClr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651510" y="342901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4" name="Google Shape;24;p3"/>
          <p:cNvSpPr/>
          <p:nvPr/>
        </p:nvSpPr>
        <p:spPr>
          <a:xfrm>
            <a:off x="8033600" y="3366638"/>
            <a:ext cx="1117854" cy="1789938"/>
          </a:xfrm>
          <a:custGeom>
            <a:rect b="b" l="l" r="r" t="t"/>
            <a:pathLst>
              <a:path extrusionOk="0" h="2386584" w="1490472">
                <a:moveTo>
                  <a:pt x="0" y="2377440"/>
                </a:moveTo>
                <a:lnTo>
                  <a:pt x="0" y="1490472"/>
                </a:lnTo>
                <a:lnTo>
                  <a:pt x="1490472" y="0"/>
                </a:lnTo>
                <a:lnTo>
                  <a:pt x="1490472" y="2386584"/>
                </a:lnTo>
                <a:lnTo>
                  <a:pt x="0" y="237744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-22469" l="-8556" r="-9465" t="-17527"/>
          <a:stretch/>
        </p:blipFill>
        <p:spPr>
          <a:xfrm>
            <a:off x="8388225" y="4766300"/>
            <a:ext cx="600873" cy="2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>
            <p:ph idx="1" type="body"/>
          </p:nvPr>
        </p:nvSpPr>
        <p:spPr>
          <a:xfrm>
            <a:off x="1565110" y="1369219"/>
            <a:ext cx="7372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indent="-323850" lvl="0" marL="4572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/>
            </a:lvl1pPr>
            <a:lvl2pPr indent="-323850" lvl="1" marL="9144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2pPr>
            <a:lvl3pPr indent="-323850" lvl="2" marL="13716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3pPr>
            <a:lvl4pPr indent="-323850" lvl="3" marL="18288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indent="-323850" lvl="4" marL="22860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5pPr>
            <a:lvl6pPr indent="-317500" lvl="5" marL="27432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Agenda_NumberedList">
  <p:cSld name="CUSTOM_1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310930" y="4766310"/>
            <a:ext cx="5019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651510" y="342901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>
            <a:off x="8033600" y="3366638"/>
            <a:ext cx="1117854" cy="1789938"/>
          </a:xfrm>
          <a:custGeom>
            <a:rect b="b" l="l" r="r" t="t"/>
            <a:pathLst>
              <a:path extrusionOk="0" h="2386584" w="1490472">
                <a:moveTo>
                  <a:pt x="0" y="2377440"/>
                </a:moveTo>
                <a:lnTo>
                  <a:pt x="0" y="1490472"/>
                </a:lnTo>
                <a:lnTo>
                  <a:pt x="1490472" y="0"/>
                </a:lnTo>
                <a:lnTo>
                  <a:pt x="1490472" y="2386584"/>
                </a:lnTo>
                <a:lnTo>
                  <a:pt x="0" y="237744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565110" y="1369219"/>
            <a:ext cx="7372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indent="-323850" lvl="0" marL="4572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/>
            </a:lvl1pPr>
            <a:lvl2pPr indent="-323850" lvl="1" marL="9144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2pPr>
            <a:lvl3pPr indent="-323850" lvl="2" marL="13716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3pPr>
            <a:lvl4pPr indent="-323850" lvl="3" marL="18288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indent="-323850" lvl="4" marL="22860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5pPr>
            <a:lvl6pPr indent="-317500" lvl="5" marL="27432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-22469" l="-8556" r="-9465" t="-17527"/>
          <a:stretch/>
        </p:blipFill>
        <p:spPr>
          <a:xfrm>
            <a:off x="8388225" y="4766300"/>
            <a:ext cx="600873" cy="2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TwoCol_Right">
  <p:cSld name="OBJECT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51510" y="342901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114801" y="1369219"/>
            <a:ext cx="4423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310930" y="4766310"/>
            <a:ext cx="50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BulletedList">
  <p:cSld name="BulletedLis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51510" y="342901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310930" y="4766310"/>
            <a:ext cx="50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651510" y="1369219"/>
            <a:ext cx="7372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indent="-323850" lvl="0" marL="4572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/>
            </a:lvl1pPr>
            <a:lvl2pPr indent="-323850" lvl="1" marL="9144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2pPr>
            <a:lvl3pPr indent="-323850" lvl="2" marL="13716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3pPr>
            <a:lvl4pPr indent="-323850" lvl="3" marL="18288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indent="-323850" lvl="4" marL="22860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5pPr>
            <a:lvl6pPr indent="-317500" lvl="5" marL="27432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TitleOnly">
  <p:cSld name="CUSTOM_6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51510" y="342901"/>
            <a:ext cx="7886700" cy="68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310930" y="4766310"/>
            <a:ext cx="5019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Clr>
                <a:srgbClr val="000000"/>
              </a:buClr>
              <a:buFont typeface="Arial"/>
              <a:buNone/>
              <a:defRPr/>
            </a:lvl1pPr>
            <a:lvl2pPr lvl="1" rtl="0">
              <a:buClr>
                <a:srgbClr val="000000"/>
              </a:buClr>
              <a:buFont typeface="Arial"/>
              <a:buNone/>
              <a:defRPr/>
            </a:lvl2pPr>
            <a:lvl3pPr lvl="2" rtl="0">
              <a:buClr>
                <a:srgbClr val="000000"/>
              </a:buClr>
              <a:buFont typeface="Arial"/>
              <a:buNone/>
              <a:defRPr/>
            </a:lvl3pPr>
            <a:lvl4pPr lvl="3" rtl="0">
              <a:buClr>
                <a:srgbClr val="000000"/>
              </a:buClr>
              <a:buFont typeface="Arial"/>
              <a:buNone/>
              <a:defRPr/>
            </a:lvl4pPr>
            <a:lvl5pPr lvl="4" rtl="0">
              <a:buClr>
                <a:srgbClr val="000000"/>
              </a:buClr>
              <a:buFont typeface="Arial"/>
              <a:buNone/>
              <a:defRPr/>
            </a:lvl5pPr>
            <a:lvl6pPr lvl="5" rtl="0">
              <a:buClr>
                <a:srgbClr val="000000"/>
              </a:buClr>
              <a:buFont typeface="Arial"/>
              <a:buNone/>
              <a:defRPr/>
            </a:lvl6pPr>
            <a:lvl7pPr lvl="6" rtl="0">
              <a:buClr>
                <a:srgbClr val="000000"/>
              </a:buClr>
              <a:buFont typeface="Arial"/>
              <a:buNone/>
              <a:defRPr/>
            </a:lvl7pPr>
            <a:lvl8pPr lvl="7" rtl="0">
              <a:buClr>
                <a:srgbClr val="000000"/>
              </a:buClr>
              <a:buFont typeface="Arial"/>
              <a:buNone/>
              <a:defRPr/>
            </a:lvl8pPr>
            <a:lvl9pPr lvl="8" rtl="0">
              <a:buClr>
                <a:srgbClr val="000000"/>
              </a:buClr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DarkBulletedList">
  <p:cSld name="CUSTOM_5">
    <p:bg>
      <p:bgPr>
        <a:solidFill>
          <a:schemeClr val="dk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651510" y="342901"/>
            <a:ext cx="7886700" cy="68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310930" y="4766310"/>
            <a:ext cx="5019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Clr>
                <a:srgbClr val="000000"/>
              </a:buClr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rtl="0">
              <a:buClr>
                <a:srgbClr val="000000"/>
              </a:buClr>
              <a:buFont typeface="Arial"/>
              <a:buNone/>
              <a:defRPr>
                <a:solidFill>
                  <a:schemeClr val="accent5"/>
                </a:solidFill>
              </a:defRPr>
            </a:lvl2pPr>
            <a:lvl3pPr lvl="2" rtl="0">
              <a:buClr>
                <a:srgbClr val="000000"/>
              </a:buClr>
              <a:buFont typeface="Arial"/>
              <a:buNone/>
              <a:defRPr>
                <a:solidFill>
                  <a:schemeClr val="accent5"/>
                </a:solidFill>
              </a:defRPr>
            </a:lvl3pPr>
            <a:lvl4pPr lvl="3" rtl="0">
              <a:buClr>
                <a:srgbClr val="000000"/>
              </a:buClr>
              <a:buFont typeface="Arial"/>
              <a:buNone/>
              <a:defRPr>
                <a:solidFill>
                  <a:schemeClr val="accent5"/>
                </a:solidFill>
              </a:defRPr>
            </a:lvl4pPr>
            <a:lvl5pPr lvl="4" rtl="0">
              <a:buClr>
                <a:srgbClr val="000000"/>
              </a:buClr>
              <a:buFont typeface="Arial"/>
              <a:buNone/>
              <a:defRPr>
                <a:solidFill>
                  <a:schemeClr val="accent5"/>
                </a:solidFill>
              </a:defRPr>
            </a:lvl5pPr>
            <a:lvl6pPr lvl="5" rtl="0">
              <a:buClr>
                <a:srgbClr val="000000"/>
              </a:buClr>
              <a:buFont typeface="Arial"/>
              <a:buNone/>
              <a:defRPr>
                <a:solidFill>
                  <a:schemeClr val="accent5"/>
                </a:solidFill>
              </a:defRPr>
            </a:lvl6pPr>
            <a:lvl7pPr lvl="6" rtl="0">
              <a:buClr>
                <a:srgbClr val="000000"/>
              </a:buClr>
              <a:buFont typeface="Arial"/>
              <a:buNone/>
              <a:defRPr>
                <a:solidFill>
                  <a:schemeClr val="accent5"/>
                </a:solidFill>
              </a:defRPr>
            </a:lvl7pPr>
            <a:lvl8pPr lvl="7" rtl="0">
              <a:buClr>
                <a:srgbClr val="000000"/>
              </a:buClr>
              <a:buFont typeface="Arial"/>
              <a:buNone/>
              <a:defRPr>
                <a:solidFill>
                  <a:schemeClr val="accent5"/>
                </a:solidFill>
              </a:defRPr>
            </a:lvl8pPr>
            <a:lvl9pPr lvl="8" rtl="0">
              <a:buClr>
                <a:srgbClr val="000000"/>
              </a:buClr>
              <a:buFont typeface="Arial"/>
              <a:buNone/>
              <a:defRPr>
                <a:solidFill>
                  <a:schemeClr val="accent5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651510" y="1369219"/>
            <a:ext cx="7372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indent="-304800" lvl="0" marL="4572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•"/>
              <a:defRPr>
                <a:solidFill>
                  <a:schemeClr val="lt1"/>
                </a:solidFill>
              </a:defRPr>
            </a:lvl1pPr>
            <a:lvl2pPr indent="-304800" lvl="1" marL="9144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•"/>
              <a:defRPr>
                <a:solidFill>
                  <a:schemeClr val="lt1"/>
                </a:solidFill>
              </a:defRPr>
            </a:lvl2pPr>
            <a:lvl3pPr indent="-304800" lvl="2" marL="13716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•"/>
              <a:defRPr>
                <a:solidFill>
                  <a:schemeClr val="lt1"/>
                </a:solidFill>
              </a:defRPr>
            </a:lvl4pPr>
            <a:lvl5pPr indent="-304800" lvl="4" marL="22860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•"/>
              <a:defRPr>
                <a:solidFill>
                  <a:schemeClr val="lt1"/>
                </a:solidFill>
              </a:defRPr>
            </a:lvl5pPr>
            <a:lvl6pPr indent="-298450" lvl="5" marL="27432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homa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98450" lvl="6" marL="32004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homa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98450" lvl="7" marL="36576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homa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98450" lvl="8" marL="411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homa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 b="-22469" l="-8556" r="-9465" t="-17527"/>
          <a:stretch/>
        </p:blipFill>
        <p:spPr>
          <a:xfrm>
            <a:off x="8388225" y="4766300"/>
            <a:ext cx="600873" cy="2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Dark_PlainText">
  <p:cSld name="CUSTOM_5_2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651510" y="342901"/>
            <a:ext cx="7886700" cy="68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310930" y="4766310"/>
            <a:ext cx="5019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>
                <a:solidFill>
                  <a:schemeClr val="accent5"/>
                </a:solidFill>
              </a:defRPr>
            </a:lvl1pPr>
            <a:lvl2pPr lvl="1" rtl="0">
              <a:buNone/>
              <a:defRPr>
                <a:solidFill>
                  <a:schemeClr val="accent5"/>
                </a:solidFill>
              </a:defRPr>
            </a:lvl2pPr>
            <a:lvl3pPr lvl="2" rtl="0">
              <a:buNone/>
              <a:defRPr>
                <a:solidFill>
                  <a:schemeClr val="accent5"/>
                </a:solidFill>
              </a:defRPr>
            </a:lvl3pPr>
            <a:lvl4pPr lvl="3" rtl="0">
              <a:buNone/>
              <a:defRPr>
                <a:solidFill>
                  <a:schemeClr val="accent5"/>
                </a:solidFill>
              </a:defRPr>
            </a:lvl4pPr>
            <a:lvl5pPr lvl="4" rtl="0">
              <a:buNone/>
              <a:defRPr>
                <a:solidFill>
                  <a:schemeClr val="accent5"/>
                </a:solidFill>
              </a:defRPr>
            </a:lvl5pPr>
            <a:lvl6pPr lvl="5" rtl="0">
              <a:buNone/>
              <a:defRPr>
                <a:solidFill>
                  <a:schemeClr val="accent5"/>
                </a:solidFill>
              </a:defRPr>
            </a:lvl6pPr>
            <a:lvl7pPr lvl="6" rtl="0">
              <a:buNone/>
              <a:defRPr>
                <a:solidFill>
                  <a:schemeClr val="accent5"/>
                </a:solidFill>
              </a:defRPr>
            </a:lvl7pPr>
            <a:lvl8pPr lvl="7" rtl="0">
              <a:buNone/>
              <a:defRPr>
                <a:solidFill>
                  <a:schemeClr val="accent5"/>
                </a:solidFill>
              </a:defRPr>
            </a:lvl8pPr>
            <a:lvl9pPr lvl="8" rtl="0">
              <a:buNone/>
              <a:defRPr>
                <a:solidFill>
                  <a:schemeClr val="accent5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651510" y="1369219"/>
            <a:ext cx="7372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indent="-304800" lvl="0" marL="4572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•"/>
              <a:defRPr>
                <a:solidFill>
                  <a:schemeClr val="lt1"/>
                </a:solidFill>
              </a:defRPr>
            </a:lvl1pPr>
            <a:lvl2pPr indent="-304800" lvl="1" marL="9144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•"/>
              <a:defRPr>
                <a:solidFill>
                  <a:schemeClr val="lt1"/>
                </a:solidFill>
              </a:defRPr>
            </a:lvl2pPr>
            <a:lvl3pPr indent="-304800" lvl="2" marL="13716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•"/>
              <a:defRPr>
                <a:solidFill>
                  <a:schemeClr val="lt1"/>
                </a:solidFill>
              </a:defRPr>
            </a:lvl4pPr>
            <a:lvl5pPr indent="-304800" lvl="4" marL="22860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•"/>
              <a:defRPr>
                <a:solidFill>
                  <a:schemeClr val="lt1"/>
                </a:solidFill>
              </a:defRPr>
            </a:lvl5pPr>
            <a:lvl6pPr indent="-298450" lvl="5" marL="27432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homa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98450" lvl="6" marL="32004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homa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98450" lvl="7" marL="36576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homa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98450" lvl="8" marL="411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homa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/>
          </a:blip>
          <a:srcRect b="-22469" l="-8556" r="-9465" t="-17527"/>
          <a:stretch/>
        </p:blipFill>
        <p:spPr>
          <a:xfrm>
            <a:off x="8388225" y="4766300"/>
            <a:ext cx="600873" cy="2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CaseStudy">
  <p:cSld name="CUSTOM_5_1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51510" y="342901"/>
            <a:ext cx="7886700" cy="68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310930" y="4766310"/>
            <a:ext cx="5019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>
                <a:solidFill>
                  <a:schemeClr val="accent5"/>
                </a:solidFill>
              </a:defRPr>
            </a:lvl1pPr>
            <a:lvl2pPr lvl="1" rtl="0">
              <a:buNone/>
              <a:defRPr>
                <a:solidFill>
                  <a:schemeClr val="accent5"/>
                </a:solidFill>
              </a:defRPr>
            </a:lvl2pPr>
            <a:lvl3pPr lvl="2" rtl="0">
              <a:buNone/>
              <a:defRPr>
                <a:solidFill>
                  <a:schemeClr val="accent5"/>
                </a:solidFill>
              </a:defRPr>
            </a:lvl3pPr>
            <a:lvl4pPr lvl="3" rtl="0">
              <a:buNone/>
              <a:defRPr>
                <a:solidFill>
                  <a:schemeClr val="accent5"/>
                </a:solidFill>
              </a:defRPr>
            </a:lvl4pPr>
            <a:lvl5pPr lvl="4" rtl="0">
              <a:buNone/>
              <a:defRPr>
                <a:solidFill>
                  <a:schemeClr val="accent5"/>
                </a:solidFill>
              </a:defRPr>
            </a:lvl5pPr>
            <a:lvl6pPr lvl="5" rtl="0">
              <a:buNone/>
              <a:defRPr>
                <a:solidFill>
                  <a:schemeClr val="accent5"/>
                </a:solidFill>
              </a:defRPr>
            </a:lvl6pPr>
            <a:lvl7pPr lvl="6" rtl="0">
              <a:buNone/>
              <a:defRPr>
                <a:solidFill>
                  <a:schemeClr val="accent5"/>
                </a:solidFill>
              </a:defRPr>
            </a:lvl7pPr>
            <a:lvl8pPr lvl="7" rtl="0">
              <a:buNone/>
              <a:defRPr>
                <a:solidFill>
                  <a:schemeClr val="accent5"/>
                </a:solidFill>
              </a:defRPr>
            </a:lvl8pPr>
            <a:lvl9pPr lvl="8" rtl="0">
              <a:buNone/>
              <a:defRPr>
                <a:solidFill>
                  <a:schemeClr val="accent5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651504" y="1369225"/>
            <a:ext cx="4217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indent="-304800" lvl="0" marL="4572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•"/>
              <a:defRPr>
                <a:solidFill>
                  <a:schemeClr val="lt1"/>
                </a:solidFill>
              </a:defRPr>
            </a:lvl1pPr>
            <a:lvl2pPr indent="-304800" lvl="1" marL="9144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•"/>
              <a:defRPr>
                <a:solidFill>
                  <a:schemeClr val="lt1"/>
                </a:solidFill>
              </a:defRPr>
            </a:lvl2pPr>
            <a:lvl3pPr indent="-304800" lvl="2" marL="13716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•"/>
              <a:defRPr>
                <a:solidFill>
                  <a:schemeClr val="lt1"/>
                </a:solidFill>
              </a:defRPr>
            </a:lvl4pPr>
            <a:lvl5pPr indent="-304800" lvl="4" marL="22860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Char char="•"/>
              <a:defRPr>
                <a:solidFill>
                  <a:schemeClr val="lt1"/>
                </a:solidFill>
              </a:defRPr>
            </a:lvl5pPr>
            <a:lvl6pPr indent="-298450" lvl="5" marL="27432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homa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98450" lvl="6" marL="32004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homa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98450" lvl="7" marL="36576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homa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98450" lvl="8" marL="41148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ahoma"/>
              <a:buChar char="•"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2">
            <a:alphaModFix/>
          </a:blip>
          <a:srcRect b="-22469" l="-8556" r="-9465" t="-17527"/>
          <a:stretch/>
        </p:blipFill>
        <p:spPr>
          <a:xfrm>
            <a:off x="8388225" y="4766300"/>
            <a:ext cx="600873" cy="2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51510" y="342901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5151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310930" y="4766310"/>
            <a:ext cx="50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-22438" l="-6662" r="-12314" t="-17539"/>
          <a:stretch/>
        </p:blipFill>
        <p:spPr>
          <a:xfrm>
            <a:off x="8397850" y="4766300"/>
            <a:ext cx="605676" cy="27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-748" y="4846870"/>
            <a:ext cx="311147" cy="122539"/>
          </a:xfrm>
          <a:custGeom>
            <a:rect b="b" l="l" r="r" t="t"/>
            <a:pathLst>
              <a:path extrusionOk="0" h="196850" w="499834">
                <a:moveTo>
                  <a:pt x="0" y="196850"/>
                </a:moveTo>
                <a:lnTo>
                  <a:pt x="302984" y="196850"/>
                </a:lnTo>
                <a:lnTo>
                  <a:pt x="499834" y="0"/>
                </a:lnTo>
              </a:path>
            </a:pathLst>
          </a:custGeom>
          <a:noFill/>
          <a:ln cap="rnd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idx="1" type="subTitle"/>
          </p:nvPr>
        </p:nvSpPr>
        <p:spPr>
          <a:xfrm>
            <a:off x="4457700" y="3291840"/>
            <a:ext cx="4565700" cy="697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&lt;&lt;Project Name&gt;&gt;</a:t>
            </a:r>
            <a:r>
              <a:rPr lang="en-US"/>
              <a:t> | Date</a:t>
            </a:r>
            <a:endParaRPr/>
          </a:p>
        </p:txBody>
      </p:sp>
      <p:sp>
        <p:nvSpPr>
          <p:cNvPr id="85" name="Google Shape;85;p17"/>
          <p:cNvSpPr txBox="1"/>
          <p:nvPr>
            <p:ph type="title"/>
          </p:nvPr>
        </p:nvSpPr>
        <p:spPr>
          <a:xfrm>
            <a:off x="4457700" y="1752600"/>
            <a:ext cx="4114800" cy="994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Performance Test Planning</a:t>
            </a:r>
            <a:endParaRPr/>
          </a:p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04800" y="205979"/>
            <a:ext cx="8539842" cy="476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Calibri"/>
              <a:buNone/>
            </a:pPr>
            <a:r>
              <a:rPr lang="en-US"/>
              <a:t>Activities</a:t>
            </a:r>
            <a:endParaRPr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04799" y="900807"/>
            <a:ext cx="8539843" cy="3807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1930" lvl="0" marL="34290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Plan and design tests (Performance Test Architect)</a:t>
            </a:r>
            <a:endParaRPr/>
          </a:p>
          <a:p>
            <a:pPr indent="-295275" lvl="1" marL="742950" rtl="0" algn="l">
              <a:spcBef>
                <a:spcPts val="37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Model realistic usage scenarios</a:t>
            </a:r>
            <a:endParaRPr/>
          </a:p>
          <a:p>
            <a:pPr indent="-295275" lvl="1" marL="742950" rtl="0" algn="l">
              <a:spcBef>
                <a:spcPts val="37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Introduce variability and generate test data</a:t>
            </a:r>
            <a:endParaRPr/>
          </a:p>
          <a:p>
            <a:pPr indent="-295275" lvl="1" marL="742950" rtl="0" algn="l">
              <a:spcBef>
                <a:spcPts val="37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Define metrics and collection procedures</a:t>
            </a:r>
            <a:endParaRPr/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rPr lang="en-US"/>
              <a:t>Configure the test environment (IT)</a:t>
            </a:r>
            <a:endParaRPr/>
          </a:p>
          <a:p>
            <a:pPr indent="-295275" lvl="1" marL="742950" rtl="0" algn="l">
              <a:spcBef>
                <a:spcPts val="37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Install testing and monitoring tools</a:t>
            </a:r>
            <a:endParaRPr/>
          </a:p>
          <a:p>
            <a:pPr indent="-295275" lvl="1" marL="742950" rtl="0" algn="l">
              <a:spcBef>
                <a:spcPts val="37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Deploy the application</a:t>
            </a:r>
            <a:endParaRPr/>
          </a:p>
          <a:p>
            <a:pPr indent="-295275" lvl="1" marL="742950" rtl="0" algn="l">
              <a:spcBef>
                <a:spcPts val="37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Run a sample test</a:t>
            </a:r>
            <a:endParaRPr/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rPr lang="en-US"/>
              <a:t>Implement the test design (Performance Test Engineer)</a:t>
            </a:r>
            <a:endParaRPr/>
          </a:p>
          <a:p>
            <a:pPr indent="-295275" lvl="1" marL="742950" rtl="0" algn="l">
              <a:spcBef>
                <a:spcPts val="37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Develop tests based on the design</a:t>
            </a:r>
            <a:endParaRPr/>
          </a:p>
          <a:p>
            <a:pPr indent="-295275" lvl="1" marL="742950" rtl="0" algn="l">
              <a:spcBef>
                <a:spcPts val="37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Iteratively validate execution and metric collection</a:t>
            </a:r>
            <a:endParaRPr/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04800" y="205979"/>
            <a:ext cx="8539842" cy="476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Calibri"/>
              <a:buNone/>
            </a:pPr>
            <a:r>
              <a:rPr lang="en-US"/>
              <a:t>Activities</a:t>
            </a:r>
            <a:endParaRPr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04799" y="900807"/>
            <a:ext cx="8539843" cy="3807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Execute the tests (Performance Test Architect)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Validate the test environment, test inputs, and prepopulated data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Run tests and monitor execution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Validate output and record results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Analyze results, report, and retest (Performance Test Architect)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Compare results against acceptance criteria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Perform root cause analysis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Produce reports and recommendations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Improve test design based on lessons learned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Retest and compare to previous results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04800" y="205979"/>
            <a:ext cx="8539842" cy="476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Calibri"/>
              <a:buNone/>
            </a:pPr>
            <a:r>
              <a:rPr lang="en-US"/>
              <a:t>Task Plan</a:t>
            </a:r>
            <a:endParaRPr/>
          </a:p>
        </p:txBody>
      </p:sp>
      <p:graphicFrame>
        <p:nvGraphicFramePr>
          <p:cNvPr id="163" name="Google Shape;163;p28"/>
          <p:cNvGraphicFramePr/>
          <p:nvPr/>
        </p:nvGraphicFramePr>
        <p:xfrm>
          <a:off x="190500" y="660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{75230155-FA93-48BB-B426-D4C2B2ACC80A}</a:tableStyleId>
              </a:tblPr>
              <a:tblGrid>
                <a:gridCol w="3067200"/>
                <a:gridCol w="2722525"/>
                <a:gridCol w="29873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Task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Participants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Artifacts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Identify stakeholders</a:t>
                      </a:r>
                      <a:endParaRPr b="1" sz="1200"/>
                    </a:p>
                  </a:txBody>
                  <a:tcPr marT="45725" marB="45725" marR="91450" marL="9145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Project Manager, Stakeholders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Project</a:t>
                      </a:r>
                      <a:r>
                        <a:rPr lang="en-US" sz="1200"/>
                        <a:t> Charter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C9DAF8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Educate stakeholders and obtain commitment</a:t>
                      </a:r>
                      <a:endParaRPr b="1" sz="1200"/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Project Manager, Stakeholders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Project Charter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Identify the test environment</a:t>
                      </a:r>
                      <a:endParaRPr b="1" sz="1200"/>
                    </a:p>
                  </a:txBody>
                  <a:tcPr marT="45725" marB="45725" marR="91450" marL="9145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IT, Test Architect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Performance</a:t>
                      </a:r>
                      <a:r>
                        <a:rPr lang="en-US" sz="1200"/>
                        <a:t> Testing Questionnaire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C9DAF8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Identify acceptance criteria</a:t>
                      </a:r>
                      <a:endParaRPr b="1" sz="1200"/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Project Manager, Stakeholders, Test Architect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Baseline Acceptance Criteria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Plan and design tests</a:t>
                      </a:r>
                      <a:endParaRPr b="1" sz="1200"/>
                    </a:p>
                  </a:txBody>
                  <a:tcPr marT="45725" marB="45725" marR="91450" marL="9145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Test Architect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Performance</a:t>
                      </a:r>
                      <a:r>
                        <a:rPr lang="en-US" sz="1200"/>
                        <a:t> Test Plan Worksheet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C9DAF8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Configure the test environment</a:t>
                      </a:r>
                      <a:endParaRPr b="1" sz="1200"/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IT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Benchmarking</a:t>
                      </a:r>
                      <a:r>
                        <a:rPr lang="en-US" sz="1200"/>
                        <a:t> Tools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Implement the test design</a:t>
                      </a:r>
                      <a:endParaRPr b="1" sz="1200"/>
                    </a:p>
                  </a:txBody>
                  <a:tcPr marT="45725" marB="45725" marR="91450" marL="9145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Test Engineer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JMeter Test</a:t>
                      </a:r>
                      <a:r>
                        <a:rPr lang="en-US" sz="1200"/>
                        <a:t> Templates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C9DAF8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Execute the tests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Test Architect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JMeter Test</a:t>
                      </a:r>
                      <a:r>
                        <a:rPr lang="en-US" sz="1200"/>
                        <a:t> Templates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A4C2F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Analyze results, report, and retest</a:t>
                      </a:r>
                      <a:endParaRPr b="1" sz="1200"/>
                    </a:p>
                  </a:txBody>
                  <a:tcPr marT="45725" marB="45725" marR="91450" marL="9145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Project Manager, Test Architect, IT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Analysis</a:t>
                      </a:r>
                      <a:r>
                        <a:rPr lang="en-US" sz="1200"/>
                        <a:t> Worksheets, </a:t>
                      </a:r>
                      <a:r>
                        <a:rPr lang="en-US" sz="1200"/>
                        <a:t>Stakeholder Report Template</a:t>
                      </a:r>
                      <a:endParaRPr sz="1200"/>
                    </a:p>
                  </a:txBody>
                  <a:tcPr marT="45725" marB="45725" marR="91450" marL="91450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310930" y="4766310"/>
            <a:ext cx="5019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651510" y="342901"/>
            <a:ext cx="7886700" cy="68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 Overview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651500" y="988226"/>
            <a:ext cx="7372200" cy="3716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Include a brief summary discussing the application’s business purpose and goals to provide context for following slides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Example:</a:t>
            </a:r>
            <a:endParaRPr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/>
              <a:t>The purpose of the application is to digitize and automate work currently performed in outdated legacy systems and via email. Application goals include:</a:t>
            </a:r>
            <a:endParaRPr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Unifying data currently scattered across many systems</a:t>
            </a:r>
            <a:endParaRPr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Reduce possibility of user-error during data entry</a:t>
            </a:r>
            <a:endParaRPr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Provide audit history and accountability for processes</a:t>
            </a:r>
            <a:endParaRPr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Reduce overall process time by 60%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04800" y="205979"/>
            <a:ext cx="8539842" cy="476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Calibri"/>
              <a:buNone/>
            </a:pPr>
            <a:r>
              <a:rPr lang="en-US"/>
              <a:t>Why Test Performance?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04799" y="900807"/>
            <a:ext cx="8539843" cy="3807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Predict production performance prior to go-live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Mitigate potential performance problems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Plan for future growth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04800" y="205979"/>
            <a:ext cx="8539842" cy="476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Calibri"/>
              <a:buNone/>
            </a:pPr>
            <a:r>
              <a:rPr lang="en-US"/>
              <a:t>Risks Addressed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04799" y="900807"/>
            <a:ext cx="8539843" cy="3807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Speed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Will pages load fast enough to satisfy end users?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How do response times differ between the US and Europe?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Scalability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Can the application withstand unanticipated peak loads?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Can the application store all of the data that will be collected over the life of the application?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Stability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Will performance be consistent over time?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Can heavy loads cause crashes or data corruption?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04800" y="205979"/>
            <a:ext cx="8539842" cy="476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Calibri"/>
              <a:buNone/>
            </a:pPr>
            <a:r>
              <a:rPr lang="en-US"/>
              <a:t>Performance Testing Terminology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04799" y="900807"/>
            <a:ext cx="8539843" cy="3807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Performance Test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Measuring the speed, scalability, and/or stability of the application</a:t>
            </a:r>
            <a:endParaRPr>
              <a:solidFill>
                <a:srgbClr val="FF0000"/>
              </a:solidFill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Load Test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Performance under initial and projected workload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Stress Test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Performance under higher-than-expected workload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Identification of performance limits and failure points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System response to extreme conditions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Endurance Test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Performance and stability over time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04800" y="205979"/>
            <a:ext cx="8539842" cy="476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Calibri"/>
              <a:buNone/>
            </a:pPr>
            <a:r>
              <a:rPr lang="en-US"/>
              <a:t>Performance Testing Web Applications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04799" y="900807"/>
            <a:ext cx="8539843" cy="3807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Web applications have many components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Web server, application server, database, storage, network, etc.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Any (or all) can cause poor end-user performance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Performance testing and improvement is a team effort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Tasks shared by client staff and consultants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Responses may involve managers, developers, IT, DBAs, and other roles as needed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04800" y="205979"/>
            <a:ext cx="8539842" cy="476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Calibri"/>
              <a:buNone/>
            </a:pPr>
            <a:r>
              <a:rPr lang="en-US"/>
              <a:t>Performance Testing Activities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04799" y="900807"/>
            <a:ext cx="8539843" cy="3807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/>
              <a:t>Identify stakeholders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/>
              <a:t>Educate stakeholders and obtain commitment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/>
              <a:t>Identify the test environment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/>
              <a:t>Identify acceptance criteria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/>
              <a:t>Plan and design tests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/>
              <a:t>Configure the test environment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/>
              <a:t>Implement the test design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/>
              <a:t>Execute the tests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/>
              <a:t>Analyze results, report, and retest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04800" y="205979"/>
            <a:ext cx="8539842" cy="476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Calibri"/>
              <a:buNone/>
            </a:pPr>
            <a:r>
              <a:rPr lang="en-US"/>
              <a:t>Activities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04799" y="900807"/>
            <a:ext cx="8539843" cy="3807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Identify stakeholders (Project Manager)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Define who needs to be involved and when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Includes client staff and consultants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Educate stakeholders and obtain commitment (Project Manager)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Explain the benefits and costs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Add performance testing to the project plan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Assign tasks and responsibilities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04800" y="205979"/>
            <a:ext cx="8539842" cy="476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Calibri"/>
              <a:buNone/>
            </a:pPr>
            <a:r>
              <a:rPr lang="en-US"/>
              <a:t>Activities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04799" y="900807"/>
            <a:ext cx="8539843" cy="3807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Identify the test environment (IT)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Server: Dedicated clone of production infrastructure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Client: Varies from single workstation to distributed/cloud networks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Determine tool availability and expertise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Identify concerns posed by the environment(s) or tool(s)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Identify acceptance criteria (Stakeholders)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Determine targets for response time, throughput, and resource utilization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Identify critical performance requirements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ll_Layouts">
  <a:themeElements>
    <a:clrScheme name="Appian">
      <a:dk1>
        <a:srgbClr val="020A51"/>
      </a:dk1>
      <a:lt1>
        <a:srgbClr val="FFFFFF"/>
      </a:lt1>
      <a:dk2>
        <a:srgbClr val="2322F0"/>
      </a:dk2>
      <a:lt2>
        <a:srgbClr val="FFFFFF"/>
      </a:lt2>
      <a:accent1>
        <a:srgbClr val="E7F1FF"/>
      </a:accent1>
      <a:accent2>
        <a:srgbClr val="38CF7F"/>
      </a:accent2>
      <a:accent3>
        <a:srgbClr val="9D4DE3"/>
      </a:accent3>
      <a:accent4>
        <a:srgbClr val="DD3457"/>
      </a:accent4>
      <a:accent5>
        <a:srgbClr val="FCB858"/>
      </a:accent5>
      <a:accent6>
        <a:srgbClr val="020A51"/>
      </a:accent6>
      <a:hlink>
        <a:srgbClr val="FFFFF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