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0000"/>
    <a:srgbClr val="F49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4" autoAdjust="0"/>
    <p:restoredTop sz="74752" autoAdjust="0"/>
  </p:normalViewPr>
  <p:slideViewPr>
    <p:cSldViewPr snapToGrid="0" snapToObjects="1">
      <p:cViewPr>
        <p:scale>
          <a:sx n="95" d="100"/>
          <a:sy n="95" d="100"/>
        </p:scale>
        <p:origin x="-1373" y="-2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D98FE-BFC5-364C-987B-C435E06D22E2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BC32D-2666-6641-858D-2DB160CCD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22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B723A-EB00-1A48-8AB9-AA5E4343AFAA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19970-6BA4-4847-947C-9F7B336BB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Knowing how the app will perform enables stakeholders to make informed decisions</a:t>
            </a: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	Delay deployment for further optimization?</a:t>
            </a: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	Commit additional hardware?</a:t>
            </a: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	R</a:t>
            </a:r>
            <a:r>
              <a:rPr lang="en-US" baseline="0" dirty="0" smtClean="0"/>
              <a:t>oll out to a new department?</a:t>
            </a: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B1B1B-7A3C-4BA2-84A6-A2A224E490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B1B1B-7A3C-4BA2-84A6-A2A224E490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examples:</a:t>
            </a:r>
          </a:p>
          <a:p>
            <a:r>
              <a:rPr lang="en-US" dirty="0" smtClean="0"/>
              <a:t>Speed</a:t>
            </a:r>
          </a:p>
          <a:p>
            <a:r>
              <a:rPr lang="en-US" dirty="0" smtClean="0"/>
              <a:t>Can the application process data before it is outdated?</a:t>
            </a: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Will a new feature cause slower page loads?</a:t>
            </a:r>
          </a:p>
          <a:p>
            <a:r>
              <a:rPr lang="en-US" dirty="0" smtClean="0"/>
              <a:t>Does the response time violate any Service Level</a:t>
            </a:r>
            <a:r>
              <a:rPr lang="en-US" baseline="0" dirty="0" smtClean="0"/>
              <a:t> Agreements (SLA)?</a:t>
            </a:r>
          </a:p>
          <a:p>
            <a:endParaRPr lang="en-US" dirty="0" smtClean="0"/>
          </a:p>
          <a:p>
            <a:r>
              <a:rPr lang="en-US" dirty="0" smtClean="0"/>
              <a:t>Scalability</a:t>
            </a:r>
          </a:p>
          <a:p>
            <a:r>
              <a:rPr lang="en-US" dirty="0" smtClean="0"/>
              <a:t>How</a:t>
            </a:r>
            <a:r>
              <a:rPr lang="en-US" baseline="0" dirty="0" smtClean="0"/>
              <a:t> will we know when the application is approaching peak capacity?</a:t>
            </a:r>
          </a:p>
          <a:p>
            <a:r>
              <a:rPr lang="en-US" dirty="0" smtClean="0"/>
              <a:t>Can the application handle another 500 users from a new</a:t>
            </a:r>
            <a:r>
              <a:rPr lang="en-US" baseline="0" dirty="0" smtClean="0"/>
              <a:t> department?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Stability</a:t>
            </a:r>
          </a:p>
          <a:p>
            <a:r>
              <a:rPr lang="en-US" dirty="0" smtClean="0"/>
              <a:t>Are there any memory leaks?</a:t>
            </a:r>
          </a:p>
          <a:p>
            <a:r>
              <a:rPr lang="en-US" dirty="0" smtClean="0"/>
              <a:t>How</a:t>
            </a:r>
            <a:r>
              <a:rPr lang="en-US" baseline="0" dirty="0" smtClean="0"/>
              <a:t> will a failover impact end users?</a:t>
            </a:r>
          </a:p>
          <a:p>
            <a:r>
              <a:rPr lang="en-US" baseline="0" dirty="0" smtClean="0"/>
              <a:t>Can the system be updated without an outage?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B1B1B-7A3C-4BA2-84A6-A2A224E490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Load,</a:t>
            </a:r>
            <a:r>
              <a:rPr lang="en-US" baseline="0" dirty="0" smtClean="0"/>
              <a:t> </a:t>
            </a:r>
            <a:r>
              <a:rPr lang="en-US" dirty="0" smtClean="0"/>
              <a:t>Stress, and Endurance</a:t>
            </a:r>
            <a:r>
              <a:rPr lang="en-US" baseline="0" dirty="0" smtClean="0"/>
              <a:t> tests are types of Performance tests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Stress Test: “Throw curveballs” at the system (loss of power, traffic spike, etc) and assess results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Endurance Test: Stability of all systems for longer periods of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 for non-linear responses</a:t>
            </a:r>
          </a:p>
          <a:p>
            <a:r>
              <a:rPr lang="en-US" baseline="0" dirty="0" smtClean="0"/>
              <a:t>	Transition from physical to virtual memory</a:t>
            </a:r>
          </a:p>
          <a:p>
            <a:r>
              <a:rPr lang="en-US" baseline="0" dirty="0" smtClean="0"/>
              <a:t>	100% utilization of CPU, disk I/O, network bandwidth</a:t>
            </a:r>
          </a:p>
          <a:p>
            <a:r>
              <a:rPr lang="en-US" baseline="0" dirty="0" smtClean="0"/>
              <a:t>	Running out of disk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B1B1B-7A3C-4BA2-84A6-A2A224E490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End-user metrics like</a:t>
            </a:r>
            <a:r>
              <a:rPr lang="en-US" baseline="0" dirty="0" smtClean="0"/>
              <a:t> response time </a:t>
            </a:r>
            <a:r>
              <a:rPr lang="en-US" dirty="0" smtClean="0"/>
              <a:t>represent the aggregate performance of</a:t>
            </a:r>
            <a:r>
              <a:rPr lang="en-US" baseline="0" dirty="0" smtClean="0"/>
              <a:t> many individual system components</a:t>
            </a:r>
          </a:p>
          <a:p>
            <a:endParaRPr lang="en-US" baseline="0" dirty="0" smtClean="0"/>
          </a:p>
          <a:p>
            <a:r>
              <a:rPr lang="en-US" dirty="0" smtClean="0"/>
              <a:t>Root cause analysis is used to identify the underlying source of performance problems</a:t>
            </a:r>
          </a:p>
          <a:p>
            <a:endParaRPr lang="en-US" dirty="0" smtClean="0"/>
          </a:p>
          <a:p>
            <a:r>
              <a:rPr lang="en-US" dirty="0" smtClean="0"/>
              <a:t>Planning</a:t>
            </a:r>
            <a:r>
              <a:rPr lang="en-US" baseline="0" dirty="0" smtClean="0"/>
              <a:t> for, performing, and responding to this analysis requires buy-in from a diverse set of stakeholders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B1B1B-7A3C-4BA2-84A6-A2A224E490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Based on “P</a:t>
            </a:r>
            <a:r>
              <a:rPr lang="en-US" dirty="0">
                <a:latin typeface="Times New Roman" pitchFamily="18" charset="0"/>
              </a:rPr>
              <a:t>erformance Testing Guidance for Web Applications” </a:t>
            </a:r>
            <a:r>
              <a:rPr lang="en-US" dirty="0" smtClean="0"/>
              <a:t>(Microsoft, http://msdn.microsoft.com/en-us/library/bb924375.aspx)</a:t>
            </a: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B1B1B-7A3C-4BA2-84A6-A2A224E490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B1B1B-7A3C-4BA2-84A6-A2A224E490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Infrastructure</a:t>
            </a:r>
            <a:r>
              <a:rPr lang="en-US" baseline="0" dirty="0" smtClean="0"/>
              <a:t> for performance testing should be incorporated into the overall IT planning/acquisition process for the project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Testing should be performed on a dedicated</a:t>
            </a:r>
            <a:r>
              <a:rPr lang="en-US" baseline="0" dirty="0" smtClean="0"/>
              <a:t> server environment that exactly matches the production environment (including all components)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single client may not be able to generate sufficient request volume for some tests, in which case distributed and/or cloud testing services may be used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Consider both web and mobile clients!</a:t>
            </a:r>
          </a:p>
          <a:p>
            <a:r>
              <a:rPr lang="en-US" baseline="0" dirty="0" smtClean="0"/>
              <a:t>	Different server impact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: every mobile request may call LDAP)</a:t>
            </a:r>
          </a:p>
          <a:p>
            <a:r>
              <a:rPr lang="en-US" baseline="0" dirty="0" smtClean="0"/>
              <a:t>	Mobile often has constrained network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Examples of environment concerns</a:t>
            </a:r>
          </a:p>
          <a:p>
            <a:r>
              <a:rPr lang="en-US" baseline="0" dirty="0" smtClean="0"/>
              <a:t>	No dedicated test environment</a:t>
            </a: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	Virtualized environments share physical resources with other active environments</a:t>
            </a:r>
          </a:p>
          <a:p>
            <a:r>
              <a:rPr lang="en-US" baseline="0" dirty="0" smtClean="0"/>
              <a:t>	Production and test environments differ</a:t>
            </a:r>
          </a:p>
          <a:p>
            <a:r>
              <a:rPr lang="en-US" baseline="0" dirty="0" smtClean="0"/>
              <a:t>	Authentication/security restrictions makes automated testing difficult</a:t>
            </a:r>
          </a:p>
          <a:p>
            <a:r>
              <a:rPr lang="en-US" baseline="0" dirty="0" smtClean="0"/>
              <a:t>	Architecture relies on external integrations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Examples of tool concerns</a:t>
            </a:r>
          </a:p>
          <a:p>
            <a:r>
              <a:rPr lang="en-US" baseline="0" dirty="0" smtClean="0"/>
              <a:t>	No existing expertise in any tools</a:t>
            </a:r>
          </a:p>
          <a:p>
            <a:r>
              <a:rPr lang="en-US" baseline="0" dirty="0" smtClean="0"/>
              <a:t>	Available tools are not appropriate for the system under test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Examples of areas involving critical performance requirements</a:t>
            </a:r>
          </a:p>
          <a:p>
            <a:r>
              <a:rPr lang="en-US" baseline="0" dirty="0" smtClean="0"/>
              <a:t>	Service level agreements (SLAs) or other performance-based contracts</a:t>
            </a:r>
          </a:p>
          <a:p>
            <a:r>
              <a:rPr lang="en-US" baseline="0" dirty="0" smtClean="0"/>
              <a:t>	Financial transactions</a:t>
            </a:r>
          </a:p>
          <a:p>
            <a:r>
              <a:rPr lang="en-US" baseline="0" dirty="0" smtClean="0"/>
              <a:t>	Real-time transactions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B1B1B-7A3C-4BA2-84A6-A2A224E490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r>
              <a:rPr lang="en-US" baseline="0" dirty="0" smtClean="0"/>
              <a:t> design is application specific, but not tool specific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Usage model should derived from existing production systems and/or high quality estimates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Variability ensures performance is consistent across multiple users and different input values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Implementation is tool-specific and is often the most time consuming part of performance testing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B1B1B-7A3C-4BA2-84A6-A2A224E490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Running a single instance of each test scenario </a:t>
            </a:r>
            <a:r>
              <a:rPr lang="en-US" baseline="0" dirty="0" smtClean="0"/>
              <a:t>can be used to identify functional issues in the test environment</a:t>
            </a:r>
          </a:p>
          <a:p>
            <a:endParaRPr lang="en-US" baseline="0" dirty="0" smtClean="0"/>
          </a:p>
          <a:p>
            <a:r>
              <a:rPr lang="en-US" dirty="0" smtClean="0"/>
              <a:t>During execution,</a:t>
            </a:r>
            <a:r>
              <a:rPr lang="en-US" baseline="0" dirty="0" smtClean="0"/>
              <a:t> watch for any errors that may invalidate the test</a:t>
            </a:r>
          </a:p>
          <a:p>
            <a:endParaRPr lang="en-US" baseline="0" dirty="0" smtClean="0"/>
          </a:p>
          <a:p>
            <a:r>
              <a:rPr lang="en-US" dirty="0" smtClean="0"/>
              <a:t>Quickly check results for obvious</a:t>
            </a:r>
            <a:r>
              <a:rPr lang="en-US" baseline="0" dirty="0" smtClean="0"/>
              <a:t> errors in the data</a:t>
            </a:r>
          </a:p>
          <a:p>
            <a:endParaRPr lang="en-US" baseline="0" dirty="0" smtClean="0"/>
          </a:p>
          <a:p>
            <a:r>
              <a:rPr lang="en-US" dirty="0" smtClean="0"/>
              <a:t>Create</a:t>
            </a:r>
            <a:r>
              <a:rPr lang="en-US" baseline="0" dirty="0" smtClean="0"/>
              <a:t> a version control or other data storage strategy for raw test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B1B1B-7A3C-4BA2-84A6-A2A224E490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7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894" y="1010118"/>
            <a:ext cx="6580154" cy="1426108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200" b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2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1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993" y="900808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3993" y="900808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3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05979"/>
            <a:ext cx="8539842" cy="476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900807"/>
            <a:ext cx="8539843" cy="380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4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49A25"/>
        </a:buClr>
        <a:buFont typeface="Arial"/>
        <a:buChar char="•"/>
        <a:defRPr sz="2400" kern="1200">
          <a:solidFill>
            <a:srgbClr val="404040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49A25"/>
        </a:buClr>
        <a:buFont typeface="Arial"/>
        <a:buChar char="–"/>
        <a:defRPr sz="2000" kern="1200">
          <a:solidFill>
            <a:srgbClr val="404040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49A25"/>
        </a:buClr>
        <a:buFont typeface="Arial"/>
        <a:buChar char="•"/>
        <a:defRPr sz="1800" kern="1200">
          <a:solidFill>
            <a:srgbClr val="404040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49A25"/>
        </a:buClr>
        <a:buFont typeface="Arial"/>
        <a:buChar char="–"/>
        <a:defRPr sz="1600" kern="1200">
          <a:solidFill>
            <a:srgbClr val="404040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49A25"/>
        </a:buClr>
        <a:buFont typeface="Arial"/>
        <a:buChar char="»"/>
        <a:defRPr sz="1600" kern="1200">
          <a:solidFill>
            <a:srgbClr val="40404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893" y="1010118"/>
            <a:ext cx="7294035" cy="1426108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Test Planning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16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Execute the </a:t>
            </a:r>
            <a:r>
              <a:rPr lang="en-US" dirty="0"/>
              <a:t>tests </a:t>
            </a:r>
            <a:r>
              <a:rPr lang="en-US" dirty="0" smtClean="0"/>
              <a:t>(</a:t>
            </a:r>
            <a:r>
              <a:rPr lang="en-US" dirty="0"/>
              <a:t>Performance </a:t>
            </a:r>
            <a:r>
              <a:rPr lang="en-US" dirty="0" smtClean="0"/>
              <a:t>Test </a:t>
            </a:r>
            <a:r>
              <a:rPr lang="en-US" dirty="0"/>
              <a:t>Architect)</a:t>
            </a:r>
            <a:endParaRPr lang="en-US" dirty="0" smtClean="0"/>
          </a:p>
          <a:p>
            <a:pPr lvl="1"/>
            <a:r>
              <a:rPr lang="en-US" dirty="0" smtClean="0"/>
              <a:t>Validate the test environment, test inputs, and prepopulated data</a:t>
            </a:r>
          </a:p>
          <a:p>
            <a:pPr lvl="1"/>
            <a:r>
              <a:rPr lang="en-US" dirty="0" smtClean="0"/>
              <a:t>Run tests and monitor execution</a:t>
            </a:r>
          </a:p>
          <a:p>
            <a:pPr lvl="1"/>
            <a:r>
              <a:rPr lang="en-US" dirty="0" smtClean="0"/>
              <a:t>Validate output and record results</a:t>
            </a:r>
          </a:p>
          <a:p>
            <a:r>
              <a:rPr lang="en-US" dirty="0" smtClean="0"/>
              <a:t>Analyze results, report, and </a:t>
            </a:r>
            <a:r>
              <a:rPr lang="en-US" dirty="0"/>
              <a:t>retest </a:t>
            </a:r>
            <a:r>
              <a:rPr lang="en-US" dirty="0" smtClean="0"/>
              <a:t>(</a:t>
            </a:r>
            <a:r>
              <a:rPr lang="en-US" dirty="0"/>
              <a:t>Performance </a:t>
            </a:r>
            <a:r>
              <a:rPr lang="en-US" dirty="0" smtClean="0"/>
              <a:t>Test </a:t>
            </a:r>
            <a:r>
              <a:rPr lang="en-US" dirty="0"/>
              <a:t>Architect)</a:t>
            </a:r>
            <a:endParaRPr lang="en-US" dirty="0" smtClean="0"/>
          </a:p>
          <a:p>
            <a:pPr lvl="1"/>
            <a:r>
              <a:rPr lang="en-US" dirty="0" smtClean="0"/>
              <a:t>Compare results against acceptance criteria</a:t>
            </a:r>
          </a:p>
          <a:p>
            <a:pPr lvl="1"/>
            <a:r>
              <a:rPr lang="en-US" dirty="0" smtClean="0"/>
              <a:t>Perform root cause analysis</a:t>
            </a:r>
          </a:p>
          <a:p>
            <a:pPr lvl="1"/>
            <a:r>
              <a:rPr lang="en-US" dirty="0" smtClean="0"/>
              <a:t>Produce reports and recommendations</a:t>
            </a:r>
          </a:p>
          <a:p>
            <a:pPr lvl="1"/>
            <a:r>
              <a:rPr lang="en-US" dirty="0" smtClean="0"/>
              <a:t>Improve test design based on lessons learned</a:t>
            </a:r>
          </a:p>
          <a:p>
            <a:pPr lvl="1"/>
            <a:r>
              <a:rPr lang="en-US" dirty="0" smtClean="0"/>
              <a:t>Retest and compare to previous results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95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</a:t>
            </a:r>
            <a:r>
              <a:rPr lang="en-US" dirty="0" smtClean="0"/>
              <a:t>Plan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382693"/>
              </p:ext>
            </p:extLst>
          </p:nvPr>
        </p:nvGraphicFramePr>
        <p:xfrm>
          <a:off x="190500" y="660400"/>
          <a:ext cx="8777037" cy="388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7192"/>
                <a:gridCol w="2722517"/>
                <a:gridCol w="29873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Artifacts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Identify stakeholders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 Manager, Stakeholders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Project</a:t>
                      </a:r>
                      <a:r>
                        <a:rPr lang="en-US" sz="1200" baseline="0" dirty="0" smtClean="0"/>
                        <a:t> Charter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Educate stakeholders and obtain commitment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 Manager, Stakeholders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Project Charter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Identify the test environment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IT, Test Architect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Performance</a:t>
                      </a:r>
                      <a:r>
                        <a:rPr lang="en-US" sz="1200" baseline="0" dirty="0" smtClean="0"/>
                        <a:t> Testing Questionnaire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Identify acceptance criteria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 Manager, Stakeholders, Test Architect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Baseline Acceptance Criteria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Plan and design tests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 Architect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Performance</a:t>
                      </a:r>
                      <a:r>
                        <a:rPr lang="en-US" sz="1200" baseline="0" dirty="0" smtClean="0"/>
                        <a:t> Test Plan Worksheet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Configure the test environment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Benchmarking</a:t>
                      </a:r>
                      <a:r>
                        <a:rPr lang="en-US" sz="1200" baseline="0" dirty="0" smtClean="0"/>
                        <a:t> Tools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Implement the test design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 Engineer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JMeter</a:t>
                      </a:r>
                      <a:r>
                        <a:rPr lang="en-US" sz="1200" dirty="0" smtClean="0"/>
                        <a:t> Test</a:t>
                      </a:r>
                      <a:r>
                        <a:rPr lang="en-US" sz="1200" baseline="0" dirty="0" smtClean="0"/>
                        <a:t> Templates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Execute the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 Architect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JMeter</a:t>
                      </a:r>
                      <a:r>
                        <a:rPr lang="en-US" sz="1200" dirty="0" smtClean="0"/>
                        <a:t> Test</a:t>
                      </a:r>
                      <a:r>
                        <a:rPr lang="en-US" sz="1200" baseline="0" dirty="0" smtClean="0"/>
                        <a:t> Templates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Analyze results, report, and retest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 Manager, Test Architect, 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Analysis</a:t>
                      </a:r>
                      <a:r>
                        <a:rPr lang="en-US" sz="1200" baseline="0" dirty="0" smtClean="0"/>
                        <a:t> Worksheets, </a:t>
                      </a:r>
                      <a:r>
                        <a:rPr lang="en-US" sz="1200" dirty="0" smtClean="0"/>
                        <a:t>Stakeholder Report Template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Test 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Predict production performance prior to go-live</a:t>
            </a:r>
          </a:p>
          <a:p>
            <a:r>
              <a:rPr lang="en-US" smtClean="0"/>
              <a:t>Mitigate potential performance problems</a:t>
            </a:r>
          </a:p>
          <a:p>
            <a:r>
              <a:rPr lang="en-US" smtClean="0"/>
              <a:t>Plan for future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Risks Addressed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Will pages load fast enough to satisfy end users?</a:t>
            </a:r>
          </a:p>
          <a:p>
            <a:pPr lvl="1"/>
            <a:r>
              <a:rPr lang="en-US" dirty="0" smtClean="0"/>
              <a:t>How do response times differ between the US and Europe?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Can the application withstand unanticipated peak loads?</a:t>
            </a:r>
          </a:p>
          <a:p>
            <a:pPr lvl="1"/>
            <a:r>
              <a:rPr lang="en-US" dirty="0" smtClean="0"/>
              <a:t>Can the application store all of the data that will be collected over the life of the application?</a:t>
            </a:r>
          </a:p>
          <a:p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Will performance be consistent over time?</a:t>
            </a:r>
          </a:p>
          <a:p>
            <a:pPr lvl="1"/>
            <a:r>
              <a:rPr lang="en-US" dirty="0" smtClean="0"/>
              <a:t>Can heavy loads cause crashes or data corruption?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38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Testing Terminology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Performance Test</a:t>
            </a:r>
          </a:p>
          <a:p>
            <a:pPr lvl="1"/>
            <a:r>
              <a:rPr lang="en-US" dirty="0" smtClean="0"/>
              <a:t>Measuring the speed, scalability, and/or stability of the application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Load Test</a:t>
            </a:r>
          </a:p>
          <a:p>
            <a:pPr lvl="1"/>
            <a:r>
              <a:rPr lang="en-US" dirty="0" smtClean="0"/>
              <a:t>Performance under initial and projected workload</a:t>
            </a:r>
          </a:p>
          <a:p>
            <a:r>
              <a:rPr lang="en-US" dirty="0" smtClean="0"/>
              <a:t>Stress Test</a:t>
            </a:r>
          </a:p>
          <a:p>
            <a:pPr lvl="1"/>
            <a:r>
              <a:rPr lang="en-US" dirty="0" smtClean="0"/>
              <a:t>Performance under higher-than-expected workload</a:t>
            </a:r>
          </a:p>
          <a:p>
            <a:pPr lvl="1"/>
            <a:r>
              <a:rPr lang="en-US" dirty="0" smtClean="0"/>
              <a:t>Identification of performance limits and failure points</a:t>
            </a:r>
          </a:p>
          <a:p>
            <a:pPr lvl="1"/>
            <a:r>
              <a:rPr lang="en-US" dirty="0" smtClean="0"/>
              <a:t>System response to extreme conditions</a:t>
            </a:r>
          </a:p>
          <a:p>
            <a:r>
              <a:rPr lang="en-US" dirty="0" smtClean="0"/>
              <a:t>Endurance Test</a:t>
            </a:r>
          </a:p>
          <a:p>
            <a:pPr lvl="1"/>
            <a:r>
              <a:rPr lang="en-US" dirty="0" smtClean="0"/>
              <a:t>Performance and stability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Testing Web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applications have many components</a:t>
            </a:r>
          </a:p>
          <a:p>
            <a:pPr lvl="1"/>
            <a:r>
              <a:rPr lang="en-US" dirty="0" smtClean="0"/>
              <a:t>Web server, application server, database, storage, network, etc.</a:t>
            </a:r>
          </a:p>
          <a:p>
            <a:r>
              <a:rPr lang="en-US" dirty="0" smtClean="0"/>
              <a:t>Any (or all) can cause poor end-user performance</a:t>
            </a:r>
          </a:p>
          <a:p>
            <a:r>
              <a:rPr lang="en-US" dirty="0" smtClean="0"/>
              <a:t>Performance testing and improvement is a team effort</a:t>
            </a:r>
          </a:p>
          <a:p>
            <a:pPr lvl="1"/>
            <a:r>
              <a:rPr lang="en-US" dirty="0" smtClean="0"/>
              <a:t>Tasks shared by client staff and consultants</a:t>
            </a:r>
          </a:p>
          <a:p>
            <a:pPr lvl="1"/>
            <a:r>
              <a:rPr lang="en-US" dirty="0" smtClean="0"/>
              <a:t>Responses may involve managers, developers, IT, DBAs, and other roles as needed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28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Testing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stakeholders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Educate stakeholders and obtain commitment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the test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acceptance criteria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Plan and design tests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Configure the test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 the test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Execute the tests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Analyze results, report, and retest</a:t>
            </a:r>
          </a:p>
        </p:txBody>
      </p:sp>
    </p:spTree>
    <p:extLst>
      <p:ext uri="{BB962C8B-B14F-4D97-AF65-F5344CB8AC3E}">
        <p14:creationId xmlns:p14="http://schemas.microsoft.com/office/powerpoint/2010/main" val="38582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stakeholders (Project Manager)</a:t>
            </a:r>
          </a:p>
          <a:p>
            <a:pPr lvl="1"/>
            <a:r>
              <a:rPr lang="en-US" dirty="0" smtClean="0"/>
              <a:t>Define who needs to be involved and when</a:t>
            </a:r>
          </a:p>
          <a:p>
            <a:pPr lvl="1"/>
            <a:r>
              <a:rPr lang="en-US" dirty="0" smtClean="0"/>
              <a:t>Includes client staff and consultants</a:t>
            </a:r>
          </a:p>
          <a:p>
            <a:r>
              <a:rPr lang="en-US" dirty="0" smtClean="0"/>
              <a:t>Educate stakeholders and obtain </a:t>
            </a:r>
            <a:r>
              <a:rPr lang="en-US" dirty="0"/>
              <a:t>commitment (Project Manager)</a:t>
            </a:r>
            <a:endParaRPr lang="en-US" dirty="0" smtClean="0"/>
          </a:p>
          <a:p>
            <a:pPr lvl="1"/>
            <a:r>
              <a:rPr lang="en-US" dirty="0" smtClean="0"/>
              <a:t>Explain the benefits and costs</a:t>
            </a:r>
          </a:p>
          <a:p>
            <a:pPr lvl="1"/>
            <a:r>
              <a:rPr lang="en-US" dirty="0" smtClean="0"/>
              <a:t>Add performance testing to the project plan</a:t>
            </a:r>
          </a:p>
          <a:p>
            <a:pPr lvl="1"/>
            <a:r>
              <a:rPr lang="en-US" dirty="0" smtClean="0"/>
              <a:t>Assign tasks and responsibilities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02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test </a:t>
            </a:r>
            <a:r>
              <a:rPr lang="en-US" dirty="0"/>
              <a:t>environment </a:t>
            </a:r>
            <a:r>
              <a:rPr lang="en-US" dirty="0" smtClean="0"/>
              <a:t>(IT)</a:t>
            </a:r>
          </a:p>
          <a:p>
            <a:pPr lvl="1"/>
            <a:r>
              <a:rPr lang="en-US" dirty="0" smtClean="0"/>
              <a:t>Server: Dedicated clone of production infrastructure</a:t>
            </a:r>
          </a:p>
          <a:p>
            <a:pPr lvl="1"/>
            <a:r>
              <a:rPr lang="en-US" dirty="0" smtClean="0"/>
              <a:t>Client: Varies from single workstation to distributed/cloud networks</a:t>
            </a:r>
          </a:p>
          <a:p>
            <a:pPr lvl="1"/>
            <a:r>
              <a:rPr lang="en-US" dirty="0" smtClean="0"/>
              <a:t>Determine tool availability and expertise</a:t>
            </a:r>
          </a:p>
          <a:p>
            <a:pPr lvl="1"/>
            <a:r>
              <a:rPr lang="en-US" dirty="0" smtClean="0"/>
              <a:t>Identify concerns posed by the environment(s) or tool(s)</a:t>
            </a:r>
          </a:p>
          <a:p>
            <a:r>
              <a:rPr lang="en-US" dirty="0" smtClean="0"/>
              <a:t>Identify acceptance criteria (Stakeholders)</a:t>
            </a:r>
          </a:p>
          <a:p>
            <a:pPr lvl="1"/>
            <a:r>
              <a:rPr lang="en-US" dirty="0" smtClean="0"/>
              <a:t>Determine targets for response time, throughput, and resource utilization</a:t>
            </a:r>
          </a:p>
          <a:p>
            <a:pPr lvl="1"/>
            <a:r>
              <a:rPr lang="en-US" dirty="0" smtClean="0"/>
              <a:t>Identify critical performance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081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Plan and design tests (Performance Test Architect)</a:t>
            </a:r>
          </a:p>
          <a:p>
            <a:pPr lvl="1"/>
            <a:r>
              <a:rPr lang="en-US" dirty="0" smtClean="0"/>
              <a:t>Model realistic usage scenarios</a:t>
            </a:r>
          </a:p>
          <a:p>
            <a:pPr lvl="1"/>
            <a:r>
              <a:rPr lang="en-US" dirty="0" smtClean="0"/>
              <a:t>Introduce variability and generate test data</a:t>
            </a:r>
          </a:p>
          <a:p>
            <a:pPr lvl="1"/>
            <a:r>
              <a:rPr lang="en-US" dirty="0" smtClean="0"/>
              <a:t>Define metrics and collection procedures</a:t>
            </a:r>
          </a:p>
          <a:p>
            <a:r>
              <a:rPr lang="en-US" dirty="0" smtClean="0"/>
              <a:t>Configure the test environment (IT)</a:t>
            </a:r>
          </a:p>
          <a:p>
            <a:pPr lvl="1"/>
            <a:r>
              <a:rPr lang="en-US" dirty="0" smtClean="0"/>
              <a:t>Install testing and monitoring tools</a:t>
            </a:r>
          </a:p>
          <a:p>
            <a:pPr lvl="1"/>
            <a:r>
              <a:rPr lang="en-US" dirty="0" smtClean="0"/>
              <a:t>Deploy the application</a:t>
            </a:r>
          </a:p>
          <a:p>
            <a:pPr lvl="1"/>
            <a:r>
              <a:rPr lang="en-US" dirty="0" smtClean="0"/>
              <a:t>Run a sample test</a:t>
            </a:r>
          </a:p>
          <a:p>
            <a:r>
              <a:rPr lang="en-US" dirty="0" smtClean="0"/>
              <a:t>Implement the test </a:t>
            </a:r>
            <a:r>
              <a:rPr lang="en-US" dirty="0"/>
              <a:t>design (Performance Test </a:t>
            </a:r>
            <a:r>
              <a:rPr lang="en-US" dirty="0" smtClean="0"/>
              <a:t>Engineer)</a:t>
            </a:r>
          </a:p>
          <a:p>
            <a:pPr lvl="1"/>
            <a:r>
              <a:rPr lang="en-US" dirty="0" smtClean="0"/>
              <a:t>Develop tests based on the design</a:t>
            </a:r>
          </a:p>
          <a:p>
            <a:pPr lvl="1"/>
            <a:r>
              <a:rPr lang="en-US" dirty="0" smtClean="0"/>
              <a:t>Iteratively validate execution and metric collection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09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_ppt_16x9_template_2015_v2">
  <a:themeElements>
    <a:clrScheme name="Appian 2015">
      <a:dk1>
        <a:srgbClr val="404040"/>
      </a:dk1>
      <a:lt1>
        <a:sysClr val="window" lastClr="FFFFFF"/>
      </a:lt1>
      <a:dk2>
        <a:srgbClr val="1F497D"/>
      </a:dk2>
      <a:lt2>
        <a:srgbClr val="EEECE1"/>
      </a:lt2>
      <a:accent1>
        <a:srgbClr val="FCAF17"/>
      </a:accent1>
      <a:accent2>
        <a:srgbClr val="A00000"/>
      </a:accent2>
      <a:accent3>
        <a:srgbClr val="D1D2D4"/>
      </a:accent3>
      <a:accent4>
        <a:srgbClr val="006BB6"/>
      </a:accent4>
      <a:accent5>
        <a:srgbClr val="59A851"/>
      </a:accent5>
      <a:accent6>
        <a:srgbClr val="000000"/>
      </a:accent6>
      <a:hlink>
        <a:srgbClr val="006BB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11452</TotalTime>
  <Words>972</Words>
  <Application>Microsoft Office PowerPoint</Application>
  <PresentationFormat>On-screen Show (16:9)</PresentationFormat>
  <Paragraphs>200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ap_ppt_16x9_template_2015_v2</vt:lpstr>
      <vt:lpstr>Performance Test Planning  </vt:lpstr>
      <vt:lpstr>Why Test Performance?</vt:lpstr>
      <vt:lpstr>Risks Addressed</vt:lpstr>
      <vt:lpstr>Performance Testing Terminology</vt:lpstr>
      <vt:lpstr>Performance Testing Web Applications</vt:lpstr>
      <vt:lpstr>Performance Testing Activities</vt:lpstr>
      <vt:lpstr>Activities</vt:lpstr>
      <vt:lpstr>Activities</vt:lpstr>
      <vt:lpstr>Activities</vt:lpstr>
      <vt:lpstr>Activities</vt:lpstr>
      <vt:lpstr>Task Plan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Rank</dc:creator>
  <cp:lastModifiedBy>Mike Cichy</cp:lastModifiedBy>
  <cp:revision>92</cp:revision>
  <dcterms:created xsi:type="dcterms:W3CDTF">2015-02-06T12:50:26Z</dcterms:created>
  <dcterms:modified xsi:type="dcterms:W3CDTF">2016-01-20T22:57:01Z</dcterms:modified>
</cp:coreProperties>
</file>