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5"/>
  </p:normalViewPr>
  <p:slideViewPr>
    <p:cSldViewPr snapToGrid="0">
      <p:cViewPr>
        <p:scale>
          <a:sx n="136" d="100"/>
          <a:sy n="136" d="100"/>
        </p:scale>
        <p:origin x="1408" y="8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6D17312-45D2-664F-912A-2B833F57400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DBAD01-1621-9343-8071-62C7BDDE2437}"/>
              </a:ext>
            </a:extLst>
          </p:cNvPr>
          <p:cNvSpPr/>
          <p:nvPr userDrawn="1"/>
        </p:nvSpPr>
        <p:spPr>
          <a:xfrm>
            <a:off x="0" y="0"/>
            <a:ext cx="9144000" cy="3968151"/>
          </a:xfrm>
          <a:prstGeom prst="rect">
            <a:avLst/>
          </a:prstGeom>
          <a:gradFill>
            <a:gsLst>
              <a:gs pos="70000">
                <a:srgbClr val="10233C">
                  <a:alpha val="50000"/>
                </a:srgbClr>
              </a:gs>
              <a:gs pos="30000">
                <a:srgbClr val="10233C">
                  <a:alpha val="50000"/>
                </a:srgbClr>
              </a:gs>
              <a:gs pos="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484AEB-B58A-D34E-9BE6-9F144C8B8C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6043" y="4506370"/>
            <a:ext cx="1138388" cy="4442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51CA6B-B99E-3F47-BFCC-172D3A5564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42418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EE8ADC-7663-294C-9A89-B88EC3A76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458" y="2081076"/>
            <a:ext cx="7268812" cy="803891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07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 sz="21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19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 sz="17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sz="15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255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02993" y="900808"/>
            <a:ext cx="4038600" cy="3394472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2202C"/>
              </a:buClr>
              <a:buSzPct val="90000"/>
              <a:buFont typeface="Arial" charset="0"/>
              <a:buNone/>
              <a:tabLst/>
              <a:defRPr sz="2100">
                <a:solidFill>
                  <a:schemeClr val="bg1"/>
                </a:solidFill>
              </a:defRPr>
            </a:lvl1pPr>
            <a:lvl2pPr marL="377190" marR="0" indent="-19431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Tx/>
              <a:buFont typeface="Arial" charset="0"/>
              <a:buChar char="•"/>
              <a:tabLst/>
              <a:defRPr sz="2000">
                <a:solidFill>
                  <a:schemeClr val="bg1"/>
                </a:solidFill>
              </a:defRPr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868680" marR="0" indent="-2286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Tx/>
              <a:buFont typeface="Arial" charset="0"/>
              <a:buChar char="•"/>
              <a:tabLst/>
              <a:defRPr sz="1600">
                <a:solidFill>
                  <a:schemeClr val="bg1"/>
                </a:solidFill>
              </a:defRPr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Tx/>
              <a:buFont typeface="Arial" charset="0"/>
              <a:buChar char="•"/>
              <a:tabLst/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14ABA4-50E6-954B-B489-59B6ABD03004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99591" y="900808"/>
            <a:ext cx="4038600" cy="3394472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2202C"/>
              </a:buClr>
              <a:buSzPct val="90000"/>
              <a:buFont typeface="Arial" charset="0"/>
              <a:buNone/>
              <a:tabLst/>
              <a:defRPr sz="2100">
                <a:solidFill>
                  <a:schemeClr val="bg1"/>
                </a:solidFill>
              </a:defRPr>
            </a:lvl1pPr>
            <a:lvl2pPr marL="377190" marR="0" indent="-19431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Tx/>
              <a:buFont typeface="Arial" charset="0"/>
              <a:buChar char="•"/>
              <a:tabLst/>
              <a:defRPr sz="2000">
                <a:solidFill>
                  <a:schemeClr val="bg1"/>
                </a:solidFill>
              </a:defRPr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868680" marR="0" indent="-2286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Tx/>
              <a:buFont typeface="Arial" charset="0"/>
              <a:buChar char="•"/>
              <a:tabLst/>
              <a:defRPr sz="1600">
                <a:solidFill>
                  <a:schemeClr val="bg1"/>
                </a:solidFill>
              </a:defRPr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Tx/>
              <a:buFont typeface="Arial" charset="0"/>
              <a:buChar char="•"/>
              <a:tabLst/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357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060E96-C9E9-E14F-B096-17BEA7E81F8D}"/>
              </a:ext>
            </a:extLst>
          </p:cNvPr>
          <p:cNvSpPr/>
          <p:nvPr userDrawn="1"/>
        </p:nvSpPr>
        <p:spPr>
          <a:xfrm>
            <a:off x="0" y="0"/>
            <a:ext cx="9144000" cy="4791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E037237-2D10-EC4C-8EB0-0B9386814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900807"/>
            <a:ext cx="8539843" cy="3807263"/>
          </a:xfrm>
        </p:spPr>
        <p:txBody>
          <a:bodyPr/>
          <a:lstStyle>
            <a:lvl1pPr>
              <a:spcBef>
                <a:spcPts val="600"/>
              </a:spcBef>
              <a:defRPr sz="2100">
                <a:solidFill>
                  <a:schemeClr val="tx2">
                    <a:lumMod val="25000"/>
                  </a:schemeClr>
                </a:solidFill>
              </a:defRPr>
            </a:lvl1pPr>
            <a:lvl2pPr>
              <a:spcBef>
                <a:spcPts val="600"/>
              </a:spcBef>
              <a:defRPr sz="1900">
                <a:solidFill>
                  <a:schemeClr val="tx2">
                    <a:lumMod val="25000"/>
                  </a:schemeClr>
                </a:solidFill>
              </a:defRPr>
            </a:lvl2pPr>
            <a:lvl3pPr>
              <a:spcBef>
                <a:spcPts val="600"/>
              </a:spcBef>
              <a:defRPr sz="1700">
                <a:solidFill>
                  <a:schemeClr val="tx2">
                    <a:lumMod val="25000"/>
                  </a:schemeClr>
                </a:solidFill>
              </a:defRPr>
            </a:lvl3pPr>
            <a:lvl4pPr>
              <a:spcBef>
                <a:spcPts val="600"/>
              </a:spcBef>
              <a:defRPr sz="1500">
                <a:solidFill>
                  <a:schemeClr val="tx2">
                    <a:lumMod val="25000"/>
                  </a:schemeClr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772098-C490-1542-81F6-A43009973525}"/>
              </a:ext>
            </a:extLst>
          </p:cNvPr>
          <p:cNvSpPr/>
          <p:nvPr userDrawn="1"/>
        </p:nvSpPr>
        <p:spPr>
          <a:xfrm>
            <a:off x="0" y="0"/>
            <a:ext cx="9144000" cy="794041"/>
          </a:xfrm>
          <a:prstGeom prst="rect">
            <a:avLst/>
          </a:prstGeom>
          <a:gradFill>
            <a:gsLst>
              <a:gs pos="69000">
                <a:schemeClr val="accent6">
                  <a:lumMod val="40000"/>
                  <a:lumOff val="60000"/>
                  <a:alpha val="25000"/>
                </a:schemeClr>
              </a:gs>
              <a:gs pos="29000">
                <a:schemeClr val="accent6">
                  <a:lumMod val="40000"/>
                  <a:lumOff val="60000"/>
                  <a:alpha val="25000"/>
                </a:schemeClr>
              </a:gs>
              <a:gs pos="0">
                <a:schemeClr val="accent6">
                  <a:lumMod val="40000"/>
                  <a:lumOff val="60000"/>
                  <a:alpha val="6000"/>
                </a:schemeClr>
              </a:gs>
              <a:gs pos="99000">
                <a:schemeClr val="accent6">
                  <a:lumMod val="40000"/>
                  <a:lumOff val="60000"/>
                  <a:alpha val="5000"/>
                </a:schemeClr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EB7C939-C51F-B549-BA6D-32CEE91A1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8104"/>
            <a:ext cx="9144000" cy="4765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490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0310A7-6AF6-3A49-9833-07ECD74AA220}"/>
              </a:ext>
            </a:extLst>
          </p:cNvPr>
          <p:cNvSpPr/>
          <p:nvPr userDrawn="1"/>
        </p:nvSpPr>
        <p:spPr>
          <a:xfrm>
            <a:off x="0" y="0"/>
            <a:ext cx="9144000" cy="794041"/>
          </a:xfrm>
          <a:prstGeom prst="rect">
            <a:avLst/>
          </a:prstGeom>
          <a:gradFill>
            <a:gsLst>
              <a:gs pos="70000">
                <a:srgbClr val="10233C">
                  <a:alpha val="50000"/>
                </a:srgbClr>
              </a:gs>
              <a:gs pos="30000">
                <a:srgbClr val="10233C">
                  <a:alpha val="50000"/>
                </a:srgbClr>
              </a:gs>
              <a:gs pos="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806904"/>
            <a:ext cx="9144000" cy="33659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48104"/>
            <a:ext cx="9144000" cy="4765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900807"/>
            <a:ext cx="8539843" cy="3807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955" y="4790592"/>
            <a:ext cx="634687" cy="36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0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b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buClr>
          <a:schemeClr val="accent1"/>
        </a:buClr>
        <a:buSzPct val="90000"/>
        <a:buFont typeface="Arial" charset="0"/>
        <a:buNone/>
        <a:defRPr sz="21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377190" indent="-194310" algn="l" defTabSz="457200" rtl="0" eaLnBrk="1" latinLnBrk="0" hangingPunct="1">
        <a:spcBef>
          <a:spcPts val="600"/>
        </a:spcBef>
        <a:buClr>
          <a:schemeClr val="bg2"/>
        </a:buClr>
        <a:buFont typeface="Arial" charset="0"/>
        <a:buChar char="•"/>
        <a:defRPr sz="19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685800" indent="-228600" algn="l" defTabSz="457200" rtl="0" eaLnBrk="1" latinLnBrk="0" hangingPunct="1">
        <a:spcBef>
          <a:spcPts val="600"/>
        </a:spcBef>
        <a:buClr>
          <a:schemeClr val="bg2"/>
        </a:buClr>
        <a:buFont typeface="Arial" charset="0"/>
        <a:buChar char="•"/>
        <a:defRPr sz="17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868680" indent="-228600" algn="l" defTabSz="457200" rtl="0" eaLnBrk="1" latinLnBrk="0" hangingPunct="1">
        <a:spcBef>
          <a:spcPts val="600"/>
        </a:spcBef>
        <a:buClr>
          <a:schemeClr val="bg2"/>
        </a:buClr>
        <a:buFont typeface="Arial" charset="0"/>
        <a:buChar char="•"/>
        <a:defRPr sz="15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1143000" indent="-228600" algn="l" defTabSz="457200" rtl="0" eaLnBrk="1" latinLnBrk="0" hangingPunct="1">
        <a:spcBef>
          <a:spcPts val="600"/>
        </a:spcBef>
        <a:buClr>
          <a:schemeClr val="bg2"/>
        </a:buClr>
        <a:buFont typeface="Arial" charset="0"/>
        <a:buChar char="•"/>
        <a:defRPr sz="14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appian.com/w/the-appian-playbook/118/definition-of-read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appian.com/w/the-appian-playbook/117/definition-of-don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Definition of Ready &amp; Definition of Done </a:t>
            </a:r>
            <a:endParaRPr/>
          </a:p>
        </p:txBody>
      </p:sp>
      <p:sp>
        <p:nvSpPr>
          <p:cNvPr id="41" name="Google Shape;41;p7"/>
          <p:cNvSpPr txBox="1"/>
          <p:nvPr/>
        </p:nvSpPr>
        <p:spPr>
          <a:xfrm>
            <a:off x="624550" y="2986932"/>
            <a:ext cx="4560888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112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2"/>
                </a:solidFill>
              </a:rPr>
              <a:t>Templates and Samples</a:t>
            </a:r>
            <a:endParaRPr/>
          </a:p>
        </p:txBody>
      </p:sp>
      <p:sp>
        <p:nvSpPr>
          <p:cNvPr id="42" name="Google Shape;42;p7"/>
          <p:cNvSpPr/>
          <p:nvPr/>
        </p:nvSpPr>
        <p:spPr>
          <a:xfrm>
            <a:off x="705346" y="4409415"/>
            <a:ext cx="3866653" cy="581436"/>
          </a:xfrm>
          <a:prstGeom prst="rect">
            <a:avLst/>
          </a:prstGeom>
          <a:solidFill>
            <a:schemeClr val="accent2"/>
          </a:solidFill>
          <a:ln w="25400" cap="flat" cmpd="sng">
            <a:noFill/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This template should be modified</a:t>
            </a:r>
            <a:r>
              <a:rPr lang="en-US" sz="1200" b="1" dirty="0">
                <a:solidFill>
                  <a:schemeClr val="tx1"/>
                </a:solidFill>
              </a:rPr>
              <a:t> to meet project</a:t>
            </a:r>
            <a:r>
              <a:rPr lang="en-US" sz="1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needs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is not </a:t>
            </a:r>
            <a:r>
              <a:rPr lang="en-US" sz="1200" b="1" dirty="0">
                <a:solidFill>
                  <a:schemeClr val="tx1"/>
                </a:solidFill>
              </a:rPr>
              <a:t>intended</a:t>
            </a:r>
            <a:r>
              <a:rPr lang="en-US" sz="1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to be </a:t>
            </a:r>
            <a:r>
              <a:rPr lang="en-US" sz="1200" b="1" dirty="0">
                <a:solidFill>
                  <a:schemeClr val="tx1"/>
                </a:solidFill>
              </a:rPr>
              <a:t>u</a:t>
            </a:r>
            <a:r>
              <a:rPr lang="en-US" sz="1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sed as a full checklist.</a:t>
            </a:r>
            <a:endParaRPr sz="12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DoR and DoD in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Workflow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Google Shape;52;p8"/>
          <p:cNvSpPr txBox="1"/>
          <p:nvPr/>
        </p:nvSpPr>
        <p:spPr>
          <a:xfrm>
            <a:off x="7323843" y="2374441"/>
            <a:ext cx="1371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Noto Sans Symbols"/>
              <a:buNone/>
            </a:pPr>
            <a:r>
              <a:rPr lang="en-US" sz="15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Done</a:t>
            </a:r>
            <a:endParaRPr sz="1500" b="0" i="0" u="none" strike="noStrike" cap="none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None/>
            </a:pPr>
            <a:endParaRPr sz="1500" b="0" i="0" u="none" strike="noStrike" cap="none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3" name="Google Shape;53;p8"/>
          <p:cNvSpPr txBox="1"/>
          <p:nvPr/>
        </p:nvSpPr>
        <p:spPr>
          <a:xfrm>
            <a:off x="5952243" y="2374441"/>
            <a:ext cx="1330762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Noto Sans Symbols"/>
              <a:buNone/>
            </a:pPr>
            <a:r>
              <a:rPr lang="en-US" sz="15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Final Testing</a:t>
            </a:r>
            <a:endParaRPr sz="1500" b="0" i="0" u="none" strike="noStrike" cap="none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None/>
            </a:pPr>
            <a:endParaRPr sz="1500" b="0" i="0" u="none" strike="noStrike" cap="none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4" name="Google Shape;54;p8"/>
          <p:cNvSpPr txBox="1"/>
          <p:nvPr/>
        </p:nvSpPr>
        <p:spPr>
          <a:xfrm>
            <a:off x="4580643" y="2374441"/>
            <a:ext cx="1371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Noto Sans Symbols"/>
              <a:buNone/>
            </a:pPr>
            <a:r>
              <a:rPr lang="en-US" sz="15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Development</a:t>
            </a:r>
            <a:endParaRPr sz="1500" b="0" i="0" u="none" strike="noStrike" cap="none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None/>
            </a:pPr>
            <a:endParaRPr sz="1500" b="0" i="0" u="none" strike="noStrike" cap="none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5" name="Google Shape;55;p8"/>
          <p:cNvSpPr txBox="1"/>
          <p:nvPr/>
        </p:nvSpPr>
        <p:spPr>
          <a:xfrm>
            <a:off x="3209042" y="2374441"/>
            <a:ext cx="1371601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Noto Sans Symbols"/>
              <a:buNone/>
            </a:pPr>
            <a:r>
              <a:rPr lang="en-US" sz="15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Ready</a:t>
            </a:r>
            <a:endParaRPr sz="1500" b="0" i="0" u="none" strike="noStrike" cap="none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None/>
            </a:pPr>
            <a:endParaRPr sz="1500" b="0" i="0" u="none" strike="noStrike" cap="none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6" name="Google Shape;56;p8"/>
          <p:cNvSpPr txBox="1"/>
          <p:nvPr/>
        </p:nvSpPr>
        <p:spPr>
          <a:xfrm>
            <a:off x="1837443" y="2361784"/>
            <a:ext cx="1330760" cy="61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Noto Sans Symbols"/>
              <a:buNone/>
            </a:pPr>
            <a:r>
              <a:rPr lang="en-US" sz="15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Analysis</a:t>
            </a:r>
            <a:endParaRPr sz="1500" b="0" i="0" u="none" strike="noStrike" cap="none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None/>
            </a:pPr>
            <a:endParaRPr sz="1500" b="0" i="0" u="none" strike="noStrike" cap="none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3D0B70-5339-2244-A063-23C85AA9074B}"/>
              </a:ext>
            </a:extLst>
          </p:cNvPr>
          <p:cNvGrpSpPr/>
          <p:nvPr/>
        </p:nvGrpSpPr>
        <p:grpSpPr>
          <a:xfrm>
            <a:off x="1822137" y="1303806"/>
            <a:ext cx="1439919" cy="798505"/>
            <a:chOff x="1605317" y="1294379"/>
            <a:chExt cx="1439919" cy="798505"/>
          </a:xfrm>
        </p:grpSpPr>
        <p:sp>
          <p:nvSpPr>
            <p:cNvPr id="58" name="Google Shape;58;p8"/>
            <p:cNvSpPr txBox="1"/>
            <p:nvPr/>
          </p:nvSpPr>
          <p:spPr>
            <a:xfrm>
              <a:off x="1605317" y="1294379"/>
              <a:ext cx="1439919" cy="476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2400"/>
                <a:buFont typeface="Noto Sans Symbols"/>
                <a:buNone/>
              </a:pPr>
              <a:r>
                <a:rPr lang="en-US" b="1" i="0" u="none" strike="noStrike" cap="none" dirty="0">
                  <a:solidFill>
                    <a:schemeClr val="bg2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DEFINITION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2400"/>
                <a:buFont typeface="Noto Sans Symbols"/>
                <a:buNone/>
              </a:pPr>
              <a:r>
                <a:rPr lang="en-US" b="1" i="0" u="none" strike="noStrike" cap="none" dirty="0">
                  <a:solidFill>
                    <a:schemeClr val="bg2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OF READY</a:t>
              </a:r>
            </a:p>
          </p:txBody>
        </p:sp>
        <p:cxnSp>
          <p:nvCxnSpPr>
            <p:cNvPr id="60" name="Google Shape;60;p8"/>
            <p:cNvCxnSpPr/>
            <p:nvPr/>
          </p:nvCxnSpPr>
          <p:spPr>
            <a:xfrm>
              <a:off x="2305736" y="1758684"/>
              <a:ext cx="621600" cy="334200"/>
            </a:xfrm>
            <a:prstGeom prst="straightConnector1">
              <a:avLst/>
            </a:prstGeom>
            <a:solidFill>
              <a:schemeClr val="accent1"/>
            </a:solidFill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arrow" w="med" len="sm"/>
            </a:ln>
          </p:spPr>
        </p:cxnSp>
      </p:grpSp>
      <p:sp>
        <p:nvSpPr>
          <p:cNvPr id="63" name="Google Shape;63;p8"/>
          <p:cNvSpPr txBox="1"/>
          <p:nvPr/>
        </p:nvSpPr>
        <p:spPr>
          <a:xfrm>
            <a:off x="465843" y="2261320"/>
            <a:ext cx="1371600" cy="584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Noto Sans Symbols"/>
              <a:buNone/>
            </a:pPr>
            <a:r>
              <a:rPr lang="en-US" sz="15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Team Backlog</a:t>
            </a:r>
            <a:endParaRPr sz="1500" b="0" i="0" u="none" strike="noStrike" cap="none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None/>
            </a:pPr>
            <a:endParaRPr sz="1500" b="0" i="0" u="none" strike="noStrike" cap="none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01318CD-4070-8045-8E8B-36B3C77D610E}"/>
              </a:ext>
            </a:extLst>
          </p:cNvPr>
          <p:cNvGrpSpPr/>
          <p:nvPr/>
        </p:nvGrpSpPr>
        <p:grpSpPr>
          <a:xfrm>
            <a:off x="465843" y="2114550"/>
            <a:ext cx="8229600" cy="2176272"/>
            <a:chOff x="381000" y="2114550"/>
            <a:chExt cx="8229600" cy="2176272"/>
          </a:xfrm>
        </p:grpSpPr>
        <p:cxnSp>
          <p:nvCxnSpPr>
            <p:cNvPr id="48" name="Google Shape;48;p8"/>
            <p:cNvCxnSpPr/>
            <p:nvPr/>
          </p:nvCxnSpPr>
          <p:spPr>
            <a:xfrm>
              <a:off x="4495800" y="2114550"/>
              <a:ext cx="0" cy="2176272"/>
            </a:xfrm>
            <a:prstGeom prst="straightConnector1">
              <a:avLst/>
            </a:prstGeom>
            <a:solidFill>
              <a:schemeClr val="accent1"/>
            </a:solidFill>
            <a:ln w="285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" name="Google Shape;49;p8"/>
            <p:cNvCxnSpPr/>
            <p:nvPr/>
          </p:nvCxnSpPr>
          <p:spPr>
            <a:xfrm>
              <a:off x="5867400" y="2114550"/>
              <a:ext cx="0" cy="2176272"/>
            </a:xfrm>
            <a:prstGeom prst="straightConnector1">
              <a:avLst/>
            </a:prstGeom>
            <a:solidFill>
              <a:schemeClr val="accent1"/>
            </a:solidFill>
            <a:ln w="285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" name="Google Shape;50;p8"/>
            <p:cNvCxnSpPr/>
            <p:nvPr/>
          </p:nvCxnSpPr>
          <p:spPr>
            <a:xfrm>
              <a:off x="8610600" y="2114550"/>
              <a:ext cx="0" cy="2176272"/>
            </a:xfrm>
            <a:prstGeom prst="straightConnector1">
              <a:avLst/>
            </a:prstGeom>
            <a:solidFill>
              <a:schemeClr val="accent1"/>
            </a:solidFill>
            <a:ln w="285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" name="Google Shape;51;p8"/>
            <p:cNvCxnSpPr/>
            <p:nvPr/>
          </p:nvCxnSpPr>
          <p:spPr>
            <a:xfrm rot="10800000">
              <a:off x="381000" y="2971800"/>
              <a:ext cx="82296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7" name="Google Shape;57;p8"/>
            <p:cNvCxnSpPr/>
            <p:nvPr/>
          </p:nvCxnSpPr>
          <p:spPr>
            <a:xfrm>
              <a:off x="1752600" y="2114550"/>
              <a:ext cx="0" cy="2171700"/>
            </a:xfrm>
            <a:prstGeom prst="straightConnector1">
              <a:avLst/>
            </a:prstGeom>
            <a:solidFill>
              <a:schemeClr val="accent1"/>
            </a:solidFill>
            <a:ln w="285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1" name="Google Shape;61;p8"/>
            <p:cNvCxnSpPr/>
            <p:nvPr/>
          </p:nvCxnSpPr>
          <p:spPr>
            <a:xfrm>
              <a:off x="3124200" y="2114550"/>
              <a:ext cx="0" cy="2176272"/>
            </a:xfrm>
            <a:prstGeom prst="straightConnector1">
              <a:avLst/>
            </a:prstGeom>
            <a:solidFill>
              <a:schemeClr val="accent1"/>
            </a:solidFill>
            <a:ln w="63500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" name="Google Shape;62;p8"/>
            <p:cNvCxnSpPr/>
            <p:nvPr/>
          </p:nvCxnSpPr>
          <p:spPr>
            <a:xfrm>
              <a:off x="7239000" y="2114550"/>
              <a:ext cx="0" cy="2176272"/>
            </a:xfrm>
            <a:prstGeom prst="straightConnector1">
              <a:avLst/>
            </a:prstGeom>
            <a:solidFill>
              <a:schemeClr val="accent1"/>
            </a:solidFill>
            <a:ln w="63500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4" name="Google Shape;64;p8"/>
            <p:cNvCxnSpPr/>
            <p:nvPr/>
          </p:nvCxnSpPr>
          <p:spPr>
            <a:xfrm>
              <a:off x="381000" y="2114550"/>
              <a:ext cx="0" cy="2171700"/>
            </a:xfrm>
            <a:prstGeom prst="straightConnector1">
              <a:avLst/>
            </a:prstGeom>
            <a:solidFill>
              <a:schemeClr val="accent1"/>
            </a:solidFill>
            <a:ln w="285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D1CC9F0-9742-9447-B838-20940E03E36C}"/>
              </a:ext>
            </a:extLst>
          </p:cNvPr>
          <p:cNvGrpSpPr/>
          <p:nvPr/>
        </p:nvGrpSpPr>
        <p:grpSpPr>
          <a:xfrm>
            <a:off x="7283004" y="1303806"/>
            <a:ext cx="1370547" cy="786196"/>
            <a:chOff x="7151026" y="1294379"/>
            <a:chExt cx="1370547" cy="786196"/>
          </a:xfrm>
        </p:grpSpPr>
        <p:sp>
          <p:nvSpPr>
            <p:cNvPr id="59" name="Google Shape;59;p8"/>
            <p:cNvSpPr txBox="1"/>
            <p:nvPr/>
          </p:nvSpPr>
          <p:spPr>
            <a:xfrm>
              <a:off x="7151026" y="1294379"/>
              <a:ext cx="1370547" cy="476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2400"/>
                <a:buFont typeface="Noto Sans Symbols"/>
                <a:buNone/>
              </a:pPr>
              <a:r>
                <a:rPr lang="en-US" b="1" i="0" u="none" strike="noStrike" cap="none" dirty="0">
                  <a:solidFill>
                    <a:schemeClr val="bg2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DEFINITION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2400"/>
                <a:buFont typeface="Noto Sans Symbols"/>
                <a:buNone/>
              </a:pPr>
              <a:r>
                <a:rPr lang="en-US" b="1" i="0" u="none" strike="noStrike" cap="none" dirty="0">
                  <a:solidFill>
                    <a:schemeClr val="bg2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OF DONE</a:t>
              </a:r>
            </a:p>
          </p:txBody>
        </p:sp>
        <p:cxnSp>
          <p:nvCxnSpPr>
            <p:cNvPr id="65" name="Google Shape;65;p8"/>
            <p:cNvCxnSpPr/>
            <p:nvPr/>
          </p:nvCxnSpPr>
          <p:spPr>
            <a:xfrm flipH="1">
              <a:off x="7239000" y="1770975"/>
              <a:ext cx="597300" cy="309600"/>
            </a:xfrm>
            <a:prstGeom prst="straightConnector1">
              <a:avLst/>
            </a:prstGeom>
            <a:solidFill>
              <a:schemeClr val="accent1"/>
            </a:solidFill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arrow" w="med" len="sm"/>
            </a:ln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Sample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Definition of Ready</a:t>
            </a:r>
            <a:endParaRPr/>
          </a:p>
        </p:txBody>
      </p:sp>
      <p:sp>
        <p:nvSpPr>
          <p:cNvPr id="71" name="Google Shape;71;p9"/>
          <p:cNvSpPr txBox="1"/>
          <p:nvPr/>
        </p:nvSpPr>
        <p:spPr>
          <a:xfrm>
            <a:off x="304183" y="818054"/>
            <a:ext cx="4359435" cy="37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90513" marR="0" lvl="0" indent="-150813" algn="l" rtl="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Identified as </a:t>
            </a:r>
            <a:r>
              <a:rPr lang="en-US" dirty="0">
                <a:solidFill>
                  <a:srgbClr val="363636"/>
                </a:solidFill>
              </a:rPr>
              <a:t>p</a:t>
            </a:r>
            <a:r>
              <a:rPr lang="en-US" sz="1400" b="0" i="0" u="none" strike="noStrike" cap="none" dirty="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riority by </a:t>
            </a:r>
            <a:r>
              <a:rPr lang="en-US" dirty="0">
                <a:solidFill>
                  <a:srgbClr val="363636"/>
                </a:solidFill>
              </a:rPr>
              <a:t>Product Owner (PO)</a:t>
            </a:r>
            <a:endParaRPr dirty="0"/>
          </a:p>
          <a:p>
            <a:pPr marL="290513" marR="0" lvl="0" indent="-150813" algn="l" rtl="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Acceptance criteria (AC) reviewed by PO</a:t>
            </a:r>
            <a:endParaRPr dirty="0"/>
          </a:p>
          <a:p>
            <a:pPr marL="290513" marR="0" lvl="0" indent="-150813" algn="l" rtl="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AC reviewed by developers</a:t>
            </a:r>
            <a:endParaRPr dirty="0"/>
          </a:p>
          <a:p>
            <a:pPr marL="290513" marR="0" lvl="0" indent="-150813" algn="l" rtl="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No major open questions</a:t>
            </a:r>
            <a:endParaRPr dirty="0"/>
          </a:p>
          <a:p>
            <a:pPr marL="290513" marR="0" lvl="0" indent="-150813" algn="l" rtl="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Mockups created</a:t>
            </a:r>
            <a:endParaRPr dirty="0"/>
          </a:p>
          <a:p>
            <a:pPr marL="290513" marR="0" lvl="0" indent="-150813" algn="l" rtl="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Includes a set of select, real-world examples</a:t>
            </a:r>
          </a:p>
          <a:p>
            <a:pPr marL="139700" marR="0" lvl="0" indent="150813" algn="l" rtl="0">
              <a:spcAft>
                <a:spcPts val="0"/>
              </a:spcAft>
              <a:buClr>
                <a:schemeClr val="tx1"/>
              </a:buClr>
              <a:buSzPts val="1400"/>
            </a:pPr>
            <a:r>
              <a:rPr lang="en-US" sz="1400" b="0" i="0" u="none" strike="noStrike" cap="none" dirty="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as the specification and acceptance tests</a:t>
            </a:r>
            <a:endParaRPr dirty="0"/>
          </a:p>
          <a:p>
            <a:pPr marL="290513" marR="0" lvl="0" indent="-150813" algn="l" rtl="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Test charters created</a:t>
            </a:r>
            <a:endParaRPr dirty="0"/>
          </a:p>
          <a:p>
            <a:pPr marL="290513" marR="0" lvl="0" indent="-150813" algn="l" rtl="0">
              <a:spcAft>
                <a:spcPts val="0"/>
              </a:spcAft>
              <a:buClr>
                <a:schemeClr val="tx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No </a:t>
            </a:r>
            <a:r>
              <a:rPr lang="en-US" dirty="0">
                <a:solidFill>
                  <a:srgbClr val="363636"/>
                </a:solidFill>
              </a:rPr>
              <a:t>l</a:t>
            </a:r>
            <a:r>
              <a:rPr lang="en-US" sz="1400" b="0" i="0" u="none" strike="noStrike" cap="none" dirty="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arger than 8 </a:t>
            </a:r>
            <a:r>
              <a:rPr lang="en-US" dirty="0">
                <a:solidFill>
                  <a:srgbClr val="363636"/>
                </a:solidFill>
              </a:rPr>
              <a:t>p</a:t>
            </a:r>
            <a:r>
              <a:rPr lang="en-US" sz="1400" b="0" i="0" u="none" strike="noStrike" cap="none" dirty="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oints - threshold subject</a:t>
            </a:r>
          </a:p>
          <a:p>
            <a:pPr marL="139700" marR="0" lvl="0" indent="150813" algn="l" rtl="0">
              <a:spcAft>
                <a:spcPts val="0"/>
              </a:spcAft>
              <a:buClr>
                <a:schemeClr val="tx1"/>
              </a:buClr>
              <a:buSzPts val="1400"/>
            </a:pPr>
            <a:r>
              <a:rPr lang="en-US" sz="1400" b="0" i="0" u="none" strike="noStrike" cap="none" dirty="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to change</a:t>
            </a:r>
            <a:endParaRPr dirty="0"/>
          </a:p>
          <a:p>
            <a:pPr marL="290513" marR="0" lvl="0" indent="-150813" algn="l" rtl="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High </a:t>
            </a:r>
            <a:r>
              <a:rPr lang="en-US" dirty="0">
                <a:solidFill>
                  <a:srgbClr val="363636"/>
                </a:solidFill>
              </a:rPr>
              <a:t>l</a:t>
            </a:r>
            <a:r>
              <a:rPr lang="en-US" sz="1400" b="0" i="0" u="none" strike="noStrike" cap="none" dirty="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evel </a:t>
            </a:r>
            <a:r>
              <a:rPr lang="en-US" dirty="0">
                <a:solidFill>
                  <a:srgbClr val="363636"/>
                </a:solidFill>
              </a:rPr>
              <a:t>d</a:t>
            </a:r>
            <a:r>
              <a:rPr lang="en-US" sz="1400" b="0" i="0" u="none" strike="noStrike" cap="none" dirty="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esign complete (if required)</a:t>
            </a:r>
            <a:endParaRPr dirty="0"/>
          </a:p>
          <a:p>
            <a:pPr marL="290513" marR="0" lvl="0" indent="-150813" algn="l" rtl="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Representative test data exists</a:t>
            </a:r>
            <a:endParaRPr dirty="0"/>
          </a:p>
        </p:txBody>
      </p:sp>
      <p:sp>
        <p:nvSpPr>
          <p:cNvPr id="72" name="Google Shape;72;p9"/>
          <p:cNvSpPr txBox="1"/>
          <p:nvPr/>
        </p:nvSpPr>
        <p:spPr>
          <a:xfrm>
            <a:off x="4433710" y="818054"/>
            <a:ext cx="4449033" cy="24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90513" marR="0" lvl="0" indent="-150813" algn="l" rtl="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External interfaces defined</a:t>
            </a:r>
            <a:endParaRPr dirty="0"/>
          </a:p>
          <a:p>
            <a:pPr marL="404813" marR="0" lvl="1" indent="-114300" algn="l" rtl="0"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accent6">
                    <a:lumMod val="50000"/>
                  </a:schemeClr>
                </a:solidFill>
                <a:sym typeface="Arial"/>
              </a:rPr>
              <a:t>Sample requests and responses available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  <a:p>
            <a:pPr marL="404813" marR="0" lvl="1" indent="-114300" algn="l" rtl="0"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accent6">
                    <a:lumMod val="50000"/>
                  </a:schemeClr>
                </a:solidFill>
                <a:sym typeface="Arial"/>
              </a:rPr>
              <a:t>External interfaces operative &amp; available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  <a:p>
            <a:pPr marL="290513" marR="0" lvl="0" indent="-150813" algn="l" rtl="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External dependencies identified</a:t>
            </a:r>
            <a:endParaRPr dirty="0"/>
          </a:p>
          <a:p>
            <a:pPr marL="404813" marR="0" lvl="1" indent="-114300" algn="l" rtl="0"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accent6">
                    <a:lumMod val="50000"/>
                  </a:schemeClr>
                </a:solidFill>
                <a:sym typeface="Arial"/>
              </a:rPr>
              <a:t>Impediment tracking updated as needed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ts val="126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ts val="126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ts val="126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ts val="126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ts val="126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80;p10">
            <a:extLst>
              <a:ext uri="{FF2B5EF4-FFF2-40B4-BE49-F238E27FC236}">
                <a16:creationId xmlns:a16="http://schemas.microsoft.com/office/drawing/2014/main" id="{A229AD5C-890F-324C-B6AE-7BCE43FC6D09}"/>
              </a:ext>
            </a:extLst>
          </p:cNvPr>
          <p:cNvSpPr txBox="1"/>
          <p:nvPr/>
        </p:nvSpPr>
        <p:spPr>
          <a:xfrm>
            <a:off x="514896" y="4733014"/>
            <a:ext cx="3755654" cy="3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rgbClr val="393939"/>
              </a:buClr>
              <a:buSzPts val="1200"/>
            </a:pPr>
            <a:r>
              <a:rPr lang="en-US" sz="105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See the </a:t>
            </a:r>
            <a:r>
              <a:rPr lang="en-US" sz="105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DoR</a:t>
            </a:r>
            <a:r>
              <a:rPr lang="en-US" sz="105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Playbook article on </a:t>
            </a:r>
            <a:r>
              <a:rPr lang="en-US" sz="1050" b="1" u="sng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Appian Community</a:t>
            </a: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/>
          <p:nvPr/>
        </p:nvSpPr>
        <p:spPr>
          <a:xfrm>
            <a:off x="304799" y="840519"/>
            <a:ext cx="8539800" cy="38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8925" marR="0" lvl="0" indent="-1492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Passed Story Acceptance Testing (Self, Peer, Unit Testing)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:</a:t>
            </a:r>
            <a:r>
              <a:rPr lang="en-US" sz="1400" b="0" i="0" u="none" strike="noStrike" cap="none" dirty="0">
                <a:solidFill>
                  <a:schemeClr val="tx2">
                    <a:lumMod val="10000"/>
                  </a:schemeClr>
                </a:solidFill>
                <a:sym typeface="Arial"/>
              </a:rPr>
              <a:t> role-based tested with basic users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409575" marR="0" lvl="1" indent="-120650" algn="l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accent6">
                    <a:lumMod val="50000"/>
                  </a:schemeClr>
                </a:solidFill>
                <a:sym typeface="Arial"/>
              </a:rPr>
              <a:t>Passed Peer Review Checklist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  <a:p>
            <a:pPr marL="409575" marR="0" lvl="1" indent="-120650" algn="l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Peer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sz="1400" b="0" i="0" u="none" strike="noStrike" cap="none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eviewed by at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l</a:t>
            </a:r>
            <a:r>
              <a:rPr lang="en-US" sz="1400" b="0" i="0" u="none" strike="noStrike" cap="none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east 2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n-US" sz="1400" b="0" i="0" u="none" strike="noStrike" cap="none" dirty="0">
                <a:solidFill>
                  <a:schemeClr val="accent6">
                    <a:lumMod val="50000"/>
                  </a:schemeClr>
                </a:solidFill>
                <a:sym typeface="Arial"/>
              </a:rPr>
              <a:t>evelopers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  <a:p>
            <a:pPr marL="288925" marR="0" lvl="0" indent="-14922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tx2">
                    <a:lumMod val="10000"/>
                  </a:schemeClr>
                </a:solidFill>
                <a:sym typeface="Arial"/>
              </a:rPr>
              <a:t>Passed Story Acceptance Testing (Self) on a PC and an iPad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288925" marR="0" lvl="0" indent="-14922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tx2">
                    <a:lumMod val="10000"/>
                  </a:schemeClr>
                </a:solidFill>
                <a:sym typeface="Arial"/>
              </a:rPr>
              <a:t>Passed Story Acceptance Testing (Independent) on a PC and an iPad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288925" marR="0" lvl="0" indent="-14922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tx2">
                    <a:lumMod val="10000"/>
                  </a:schemeClr>
                </a:solidFill>
                <a:sym typeface="Arial"/>
              </a:rPr>
              <a:t>Passed Design / Code Review (Independent)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288925" marR="0" lvl="0" indent="-14922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tx2">
                    <a:lumMod val="10000"/>
                  </a:schemeClr>
                </a:solidFill>
                <a:sym typeface="Arial"/>
              </a:rPr>
              <a:t>Passed Exploratory Testing (Independent) based on charters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288925" marR="0" lvl="0" indent="-14922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tx2">
                    <a:lumMod val="10000"/>
                  </a:schemeClr>
                </a:solidFill>
                <a:sym typeface="Arial"/>
              </a:rPr>
              <a:t>Passed SAIL performance view threshold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288925" marR="0" lvl="0" indent="-14922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tx2">
                    <a:lumMod val="10000"/>
                  </a:schemeClr>
                </a:solidFill>
                <a:sym typeface="Arial"/>
              </a:rPr>
              <a:t>Deployed to Test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288925" marR="0" lvl="0" indent="-14922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No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e</a:t>
            </a:r>
            <a:r>
              <a:rPr lang="en-US" sz="1400" b="0" i="0" u="none" strike="noStrike" cap="none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xceptions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b</a:t>
            </a:r>
            <a:r>
              <a:rPr lang="en-US" sz="1400" b="0" i="0" u="none" strike="noStrike" cap="none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ased on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p</a:t>
            </a:r>
            <a:r>
              <a:rPr lang="en-US" sz="1400" b="0" i="0" u="none" strike="noStrike" cap="none" dirty="0">
                <a:solidFill>
                  <a:schemeClr val="tx2">
                    <a:lumMod val="10000"/>
                  </a:schemeClr>
                </a:solidFill>
                <a:sym typeface="Arial"/>
              </a:rPr>
              <a:t>roject UX Style Guide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288925" marR="0" lvl="0" indent="-14922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No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l</a:t>
            </a:r>
            <a:r>
              <a:rPr lang="en-US" sz="1400" b="0" i="0" u="none" strike="noStrike" cap="none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inked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b</a:t>
            </a:r>
            <a:r>
              <a:rPr lang="en-US" sz="1400" b="0" i="0" u="none" strike="noStrike" cap="none" dirty="0">
                <a:solidFill>
                  <a:schemeClr val="tx2">
                    <a:lumMod val="10000"/>
                  </a:schemeClr>
                </a:solidFill>
                <a:sym typeface="Arial"/>
              </a:rPr>
              <a:t>ugs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288925" marR="0" lvl="0" indent="-14922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tx2">
                    <a:lumMod val="10000"/>
                  </a:schemeClr>
                </a:solidFill>
                <a:sym typeface="Arial"/>
              </a:rPr>
              <a:t>Added all objects dependent on your story to the application iteration package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288925" marR="0" lvl="0" indent="-14922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tx2">
                    <a:lumMod val="10000"/>
                  </a:schemeClr>
                </a:solidFill>
                <a:sym typeface="Arial"/>
              </a:rPr>
              <a:t>Accepted by PO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 marL="288925" marR="0" lvl="0" indent="-14922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UI screen-captures with itemized list of web services used for each form added to Iteration</a:t>
            </a:r>
          </a:p>
          <a:p>
            <a:pPr marL="139700" marR="0" lvl="0" indent="14922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en-US" sz="1400" b="0" i="0" u="none" strike="noStrike" cap="none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document and updated on client’s doc repository</a:t>
            </a:r>
            <a:endParaRPr sz="1400" b="1" i="0" u="none" strike="noStrike" cap="none" dirty="0">
              <a:solidFill>
                <a:schemeClr val="tx2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Sample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Definition of Done</a:t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514896" y="4733014"/>
            <a:ext cx="3755654" cy="3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393939"/>
              </a:buClr>
              <a:buSzPts val="1200"/>
              <a:buFont typeface="Arial"/>
              <a:buNone/>
            </a:pPr>
            <a:r>
              <a:rPr lang="en-US" sz="105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See the DoD Playbook article on </a:t>
            </a:r>
            <a:r>
              <a:rPr lang="en-US" sz="1050" b="1" i="0" u="sng" strike="noStrike" cap="none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Appian Community</a:t>
            </a:r>
            <a:br>
              <a:rPr lang="en-US" sz="1050" b="0" i="0" u="none" strike="noStrike" cap="none" dirty="0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rPr>
            </a:b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ap_ppt_16x9_template_2015">
  <a:themeElements>
    <a:clrScheme name="Appian 4">
      <a:dk1>
        <a:srgbClr val="1C3B63"/>
      </a:dk1>
      <a:lt1>
        <a:srgbClr val="FEFFFF"/>
      </a:lt1>
      <a:dk2>
        <a:srgbClr val="E5E5E5"/>
      </a:dk2>
      <a:lt2>
        <a:srgbClr val="3FA7CE"/>
      </a:lt2>
      <a:accent1>
        <a:srgbClr val="E2202C"/>
      </a:accent1>
      <a:accent2>
        <a:srgbClr val="FD9526"/>
      </a:accent2>
      <a:accent3>
        <a:srgbClr val="9BBB59"/>
      </a:accent3>
      <a:accent4>
        <a:srgbClr val="9E7ECA"/>
      </a:accent4>
      <a:accent5>
        <a:srgbClr val="FBF4E0"/>
      </a:accent5>
      <a:accent6>
        <a:srgbClr val="6C6D6C"/>
      </a:accent6>
      <a:hlink>
        <a:srgbClr val="0067A4"/>
      </a:hlink>
      <a:folHlink>
        <a:srgbClr val="0054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AE9A96C1-D7C6-124E-B143-6D0D2DA9C609}" vid="{E19C795C-94D4-1B4B-A9B7-5CF3700C30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290</Words>
  <Application>Microsoft Macintosh PowerPoint</Application>
  <PresentationFormat>On-screen Show (16:9)</PresentationFormat>
  <Paragraphs>55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Noto Sans Symbols</vt:lpstr>
      <vt:lpstr>2_ap_ppt_16x9_template_2015</vt:lpstr>
      <vt:lpstr>Definition of Ready &amp; Definition of Done </vt:lpstr>
      <vt:lpstr>DoR and DoD in a Workflow</vt:lpstr>
      <vt:lpstr>Sample Definition of Ready</vt:lpstr>
      <vt:lpstr>Sample Definition of Done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Definition of Ready &amp; Definition of Done </dc:title>
  <cp:lastModifiedBy>Jordyn Clements</cp:lastModifiedBy>
  <cp:revision>6</cp:revision>
  <dcterms:modified xsi:type="dcterms:W3CDTF">2020-08-11T21:24:13Z</dcterms:modified>
</cp:coreProperties>
</file>