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F0502020204030203" pitchFamily="34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87989A-DB08-45D6-9BB5-CC6A761DF055}">
  <a:tblStyle styleId="{0787989A-DB08-45D6-9BB5-CC6A761DF0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89bb3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63d89bb3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091c59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091c59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3091c59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3091c59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3091c59e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3091c59e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3091c59e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3091c59e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D17312-45D2-664F-912A-2B833F57400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DBAD01-1621-9343-8071-62C7BDDE2437}"/>
              </a:ext>
            </a:extLst>
          </p:cNvPr>
          <p:cNvSpPr/>
          <p:nvPr userDrawn="1"/>
        </p:nvSpPr>
        <p:spPr>
          <a:xfrm>
            <a:off x="0" y="0"/>
            <a:ext cx="9144000" cy="3968151"/>
          </a:xfrm>
          <a:prstGeom prst="rect">
            <a:avLst/>
          </a:prstGeom>
          <a:gradFill>
            <a:gsLst>
              <a:gs pos="70000">
                <a:srgbClr val="10233C">
                  <a:alpha val="50000"/>
                </a:srgbClr>
              </a:gs>
              <a:gs pos="30000">
                <a:srgbClr val="10233C">
                  <a:alpha val="50000"/>
                </a:srgbClr>
              </a:gs>
              <a:gs pos="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84AEB-B58A-D34E-9BE6-9F144C8B8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6043" y="4506370"/>
            <a:ext cx="1138388" cy="444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1CA6B-B99E-3F47-BFCC-172D3A5564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4241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E8ADC-7663-294C-9A89-B88EC3A7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58" y="2081076"/>
            <a:ext cx="7268812" cy="803891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2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 sz="21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9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7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5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5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2993" y="900808"/>
            <a:ext cx="4038600" cy="339447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202C"/>
              </a:buClr>
              <a:buSzPct val="90000"/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1pPr>
            <a:lvl2pPr marL="377190" marR="0" indent="-19431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6868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14ABA4-50E6-954B-B489-59B6ABD0300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99591" y="900808"/>
            <a:ext cx="4038600" cy="339447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202C"/>
              </a:buClr>
              <a:buSzPct val="90000"/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1pPr>
            <a:lvl2pPr marL="377190" marR="0" indent="-19431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6868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7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060E96-C9E9-E14F-B096-17BEA7E81F8D}"/>
              </a:ext>
            </a:extLst>
          </p:cNvPr>
          <p:cNvSpPr/>
          <p:nvPr userDrawn="1"/>
        </p:nvSpPr>
        <p:spPr>
          <a:xfrm>
            <a:off x="0" y="0"/>
            <a:ext cx="9144000" cy="479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037237-2D10-EC4C-8EB0-0B938681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00807"/>
            <a:ext cx="8539843" cy="3807263"/>
          </a:xfrm>
        </p:spPr>
        <p:txBody>
          <a:bodyPr/>
          <a:lstStyle>
            <a:lvl1pPr>
              <a:spcBef>
                <a:spcPts val="600"/>
              </a:spcBef>
              <a:defRPr sz="2100">
                <a:solidFill>
                  <a:schemeClr val="tx2">
                    <a:lumMod val="25000"/>
                  </a:schemeClr>
                </a:solidFill>
              </a:defRPr>
            </a:lvl1pPr>
            <a:lvl2pPr>
              <a:spcBef>
                <a:spcPts val="600"/>
              </a:spcBef>
              <a:defRPr sz="1900">
                <a:solidFill>
                  <a:schemeClr val="tx2">
                    <a:lumMod val="25000"/>
                  </a:schemeClr>
                </a:solidFill>
              </a:defRPr>
            </a:lvl2pPr>
            <a:lvl3pPr>
              <a:spcBef>
                <a:spcPts val="600"/>
              </a:spcBef>
              <a:defRPr sz="1700">
                <a:solidFill>
                  <a:schemeClr val="tx2">
                    <a:lumMod val="25000"/>
                  </a:schemeClr>
                </a:solidFill>
              </a:defRPr>
            </a:lvl3pPr>
            <a:lvl4pPr>
              <a:spcBef>
                <a:spcPts val="600"/>
              </a:spcBef>
              <a:defRPr sz="1500">
                <a:solidFill>
                  <a:schemeClr val="tx2">
                    <a:lumMod val="25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772098-C490-1542-81F6-A43009973525}"/>
              </a:ext>
            </a:extLst>
          </p:cNvPr>
          <p:cNvSpPr/>
          <p:nvPr userDrawn="1"/>
        </p:nvSpPr>
        <p:spPr>
          <a:xfrm>
            <a:off x="0" y="0"/>
            <a:ext cx="9144000" cy="794041"/>
          </a:xfrm>
          <a:prstGeom prst="rect">
            <a:avLst/>
          </a:prstGeom>
          <a:gradFill>
            <a:gsLst>
              <a:gs pos="69000">
                <a:schemeClr val="accent6">
                  <a:lumMod val="40000"/>
                  <a:lumOff val="60000"/>
                  <a:alpha val="25000"/>
                </a:schemeClr>
              </a:gs>
              <a:gs pos="29000">
                <a:schemeClr val="accent6">
                  <a:lumMod val="40000"/>
                  <a:lumOff val="60000"/>
                  <a:alpha val="25000"/>
                </a:schemeClr>
              </a:gs>
              <a:gs pos="0">
                <a:schemeClr val="accent6">
                  <a:lumMod val="40000"/>
                  <a:lumOff val="60000"/>
                  <a:alpha val="6000"/>
                </a:schemeClr>
              </a:gs>
              <a:gs pos="99000">
                <a:schemeClr val="accent6">
                  <a:lumMod val="40000"/>
                  <a:lumOff val="60000"/>
                  <a:alpha val="5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EB7C939-C51F-B549-BA6D-32CEE91A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104"/>
            <a:ext cx="9144000" cy="476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6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0310A7-6AF6-3A49-9833-07ECD74AA220}"/>
              </a:ext>
            </a:extLst>
          </p:cNvPr>
          <p:cNvSpPr/>
          <p:nvPr userDrawn="1"/>
        </p:nvSpPr>
        <p:spPr>
          <a:xfrm>
            <a:off x="0" y="0"/>
            <a:ext cx="9144000" cy="794041"/>
          </a:xfrm>
          <a:prstGeom prst="rect">
            <a:avLst/>
          </a:prstGeom>
          <a:gradFill>
            <a:gsLst>
              <a:gs pos="70000">
                <a:srgbClr val="10233C">
                  <a:alpha val="50000"/>
                </a:srgbClr>
              </a:gs>
              <a:gs pos="30000">
                <a:srgbClr val="10233C">
                  <a:alpha val="50000"/>
                </a:srgbClr>
              </a:gs>
              <a:gs pos="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06904"/>
            <a:ext cx="9144000" cy="336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8104"/>
            <a:ext cx="9144000" cy="476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55" y="4790592"/>
            <a:ext cx="634687" cy="3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3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None/>
        <a:defRPr sz="21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377190" indent="-194310" algn="l" defTabSz="457200" rtl="0" eaLnBrk="1" latinLnBrk="0" hangingPunct="1">
        <a:spcBef>
          <a:spcPts val="600"/>
        </a:spcBef>
        <a:buClr>
          <a:schemeClr val="bg2"/>
        </a:buClr>
        <a:buFont typeface="Arial" charset="0"/>
        <a:buChar char="•"/>
        <a:defRPr sz="19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685800" indent="-228600" algn="l" defTabSz="457200" rtl="0" eaLnBrk="1" latinLnBrk="0" hangingPunct="1">
        <a:spcBef>
          <a:spcPts val="600"/>
        </a:spcBef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868680" indent="-228600" algn="l" defTabSz="457200" rtl="0" eaLnBrk="1" latinLnBrk="0" hangingPunct="1">
        <a:spcBef>
          <a:spcPts val="600"/>
        </a:spcBef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1143000" indent="-228600" algn="l" defTabSz="457200" rtl="0" eaLnBrk="1" latinLnBrk="0" hangingPunct="1">
        <a:spcBef>
          <a:spcPts val="600"/>
        </a:spcBef>
        <a:buClr>
          <a:schemeClr val="bg2"/>
        </a:buClr>
        <a:buFont typeface="Arial" charset="0"/>
        <a:buChar char="•"/>
        <a:defRPr sz="1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&lt;Project Name&gt; </a:t>
            </a:r>
            <a:r>
              <a:rPr lang="en" dirty="0"/>
              <a:t>Project Charter </a:t>
            </a:r>
            <a:endParaRPr dirty="0"/>
          </a:p>
        </p:txBody>
      </p:sp>
      <p:sp>
        <p:nvSpPr>
          <p:cNvPr id="130" name="Google Shape;130;p28"/>
          <p:cNvSpPr txBox="1"/>
          <p:nvPr/>
        </p:nvSpPr>
        <p:spPr>
          <a:xfrm>
            <a:off x="624550" y="2986932"/>
            <a:ext cx="45609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112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Presenter </a:t>
            </a:r>
            <a:r>
              <a:rPr lang="en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 </a:t>
            </a:r>
            <a:r>
              <a:rPr lang="en"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Title </a:t>
            </a:r>
            <a:r>
              <a:rPr lang="en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idx="1"/>
          </p:nvPr>
        </p:nvSpPr>
        <p:spPr>
          <a:xfrm>
            <a:off x="304799" y="900807"/>
            <a:ext cx="8009207" cy="3807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en" sz="18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Project Name: &lt;Insert Project Name&gt;</a:t>
            </a:r>
            <a:br>
              <a:rPr lang="en" sz="18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</a:br>
            <a:endParaRPr sz="18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762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en" sz="18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Project Timeframe: &lt;X&gt; weeks</a:t>
            </a:r>
            <a:endParaRPr sz="18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174625" lvl="1" indent="-112713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n" sz="14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Sprint 0: &lt;2&gt; Weeks</a:t>
            </a:r>
            <a:endParaRPr sz="14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174625" lvl="1" indent="-112713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" sz="14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Implementation: &lt;X&gt; Weeks</a:t>
            </a:r>
            <a:endParaRPr sz="14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174625" lvl="1" indent="-112713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" sz="14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Hardening: &lt;2&gt; Weeks</a:t>
            </a:r>
            <a:br>
              <a:rPr lang="en" sz="18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</a:br>
            <a:endParaRPr sz="18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762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en" sz="18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Project Pitch: &lt;Example: </a:t>
            </a:r>
            <a:r>
              <a:rPr lang="en" sz="1800" i="1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We are building client onboarding so that we can streamline and coordinate a process that spans across all departments in the firm; In addition, we are building this app to provide transparency and accountability.</a:t>
            </a:r>
            <a:r>
              <a:rPr lang="en" sz="18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&gt; </a:t>
            </a:r>
            <a:endParaRPr sz="18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</p:txBody>
      </p:sp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The What</a:t>
            </a:r>
            <a:endParaRPr sz="3000" b="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7627700" y="53175"/>
            <a:ext cx="13236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&lt;Project&gt;</a:t>
            </a:r>
            <a:endParaRPr sz="1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98A06B-0AC8-224A-810F-4C930966A296}"/>
              </a:ext>
            </a:extLst>
          </p:cNvPr>
          <p:cNvCxnSpPr>
            <a:cxnSpLocks/>
          </p:cNvCxnSpPr>
          <p:nvPr/>
        </p:nvCxnSpPr>
        <p:spPr>
          <a:xfrm>
            <a:off x="426485" y="1380744"/>
            <a:ext cx="7601947" cy="0"/>
          </a:xfrm>
          <a:prstGeom prst="line">
            <a:avLst/>
          </a:prstGeom>
          <a:ln w="2540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50AAB-F980-BE4A-9AA3-16543455FDA2}"/>
              </a:ext>
            </a:extLst>
          </p:cNvPr>
          <p:cNvCxnSpPr>
            <a:cxnSpLocks/>
          </p:cNvCxnSpPr>
          <p:nvPr/>
        </p:nvCxnSpPr>
        <p:spPr>
          <a:xfrm>
            <a:off x="426485" y="2514600"/>
            <a:ext cx="7601947" cy="0"/>
          </a:xfrm>
          <a:prstGeom prst="line">
            <a:avLst/>
          </a:prstGeom>
          <a:ln w="2540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en" sz="1800" b="1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Risks &amp; Mitigation Plan</a:t>
            </a:r>
            <a:endParaRPr sz="1800" b="1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552450" lvl="1" indent="0" algn="l" rtl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ts val="2100"/>
              <a:buNone/>
            </a:pPr>
            <a:r>
              <a:rPr lang="en" sz="16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&lt;Example: Integration SME’s availability&gt;</a:t>
            </a:r>
            <a:br>
              <a:rPr lang="en" sz="21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</a:br>
            <a:endParaRPr sz="21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76200" marR="0" lvl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en" sz="1800" b="1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Assumptions</a:t>
            </a:r>
            <a:endParaRPr sz="1800" b="1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533400" marR="0" lvl="1" indent="0" algn="l" rtl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" sz="16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&lt;Example: Production environment will be set up by Sprint 2&gt; </a:t>
            </a:r>
            <a:br>
              <a:rPr lang="en" sz="24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</a:br>
            <a:endParaRPr sz="24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The What</a:t>
            </a:r>
            <a:endParaRPr sz="3000" b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7627700" y="53175"/>
            <a:ext cx="13236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&lt;Project&gt;</a:t>
            </a:r>
            <a:endParaRPr sz="1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FBF8D5-93E1-244B-862B-E2DB70C8CF10}"/>
              </a:ext>
            </a:extLst>
          </p:cNvPr>
          <p:cNvCxnSpPr>
            <a:cxnSpLocks/>
          </p:cNvCxnSpPr>
          <p:nvPr/>
        </p:nvCxnSpPr>
        <p:spPr>
          <a:xfrm>
            <a:off x="409801" y="1947672"/>
            <a:ext cx="6265319" cy="0"/>
          </a:xfrm>
          <a:prstGeom prst="line">
            <a:avLst/>
          </a:prstGeom>
          <a:ln w="2540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</a:pPr>
            <a:r>
              <a:rPr lang="en" sz="1800" b="1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Product Goals:</a:t>
            </a:r>
            <a:endParaRPr sz="1800" b="1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584200" lvl="1" indent="-292100" algn="l" rtl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" sz="16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Start with Action Verbs: Achieve, Improve, Reduce, Complete, Increase</a:t>
            </a:r>
            <a:endParaRPr sz="16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520700" lvl="2" indent="-119063" algn="l" rtl="0">
              <a:lnSpc>
                <a:spcPct val="90000"/>
              </a:lnSpc>
              <a:spcAft>
                <a:spcPts val="0"/>
              </a:spcAft>
              <a:buSzPts val="1600"/>
              <a:buChar char="•"/>
            </a:pPr>
            <a:r>
              <a:rPr lang="en" sz="1600" b="1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&lt;Action Verb &amp; Metric&gt; by &lt;Percentage&gt;</a:t>
            </a:r>
            <a:endParaRPr sz="1600" b="1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747713" lvl="3" indent="-117475">
              <a:lnSpc>
                <a:spcPct val="90000"/>
              </a:lnSpc>
              <a:buClr>
                <a:schemeClr val="tx1"/>
              </a:buClr>
              <a:buSzPts val="1600"/>
            </a:pPr>
            <a:r>
              <a:rPr lang="en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Example: Mechanic Shop - Reduce Average Maintenance Time by 50%</a:t>
            </a:r>
            <a:br>
              <a:rPr lang="en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</a:br>
            <a:endParaRPr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520700" lvl="2" indent="-1190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Can involve improvement metrics that help competitiveness, reduce risk, reduce expense, enable process efficiency</a:t>
            </a:r>
            <a:endParaRPr sz="16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600" dirty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</p:txBody>
      </p:sp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The Why</a:t>
            </a:r>
            <a:endParaRPr sz="3000" b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7627700" y="53175"/>
            <a:ext cx="13236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&lt;Project&gt;</a:t>
            </a:r>
            <a:endParaRPr sz="1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DB58-8D1A-604F-90DE-87787D84A8F6}"/>
              </a:ext>
            </a:extLst>
          </p:cNvPr>
          <p:cNvCxnSpPr>
            <a:cxnSpLocks/>
          </p:cNvCxnSpPr>
          <p:nvPr/>
        </p:nvCxnSpPr>
        <p:spPr>
          <a:xfrm>
            <a:off x="499637" y="2962656"/>
            <a:ext cx="7601947" cy="0"/>
          </a:xfrm>
          <a:prstGeom prst="line">
            <a:avLst/>
          </a:prstGeom>
          <a:ln w="2540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AB43647-C2D6-484A-8FDA-04E54B2B0BFE}"/>
              </a:ext>
            </a:extLst>
          </p:cNvPr>
          <p:cNvSpPr txBox="1"/>
          <p:nvPr/>
        </p:nvSpPr>
        <p:spPr>
          <a:xfrm>
            <a:off x="420624" y="3075295"/>
            <a:ext cx="7680960" cy="1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lvl="2">
              <a:lnSpc>
                <a:spcPct val="90000"/>
              </a:lnSpc>
              <a:spcBef>
                <a:spcPts val="300"/>
              </a:spcBef>
              <a:buClr>
                <a:srgbClr val="666666"/>
              </a:buClr>
              <a:buSzPts val="1600"/>
            </a:pPr>
            <a:r>
              <a:rPr lang="en-US" sz="18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Other Examples:</a:t>
            </a:r>
          </a:p>
          <a:p>
            <a:pPr marL="117475" lvl="3" indent="-109538">
              <a:lnSpc>
                <a:spcPct val="90000"/>
              </a:lnSpc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Reduce Time</a:t>
            </a:r>
          </a:p>
          <a:p>
            <a:pPr marL="117475" lvl="3" indent="-109538">
              <a:lnSpc>
                <a:spcPct val="9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Reduce Risks</a:t>
            </a:r>
          </a:p>
          <a:p>
            <a:pPr marL="117475" lvl="3" indent="-109538">
              <a:lnSpc>
                <a:spcPct val="9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Improve Communication</a:t>
            </a:r>
          </a:p>
          <a:p>
            <a:pPr marL="117475" lvl="3" indent="-109538">
              <a:lnSpc>
                <a:spcPct val="9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Increase Productivity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>
                <a:latin typeface="Arial" panose="020B0604020202020204" pitchFamily="34" charset="0"/>
                <a:ea typeface="Titillium Web"/>
                <a:cs typeface="Arial" panose="020B0604020202020204" pitchFamily="34" charset="0"/>
                <a:sym typeface="Titillium Web"/>
              </a:rPr>
              <a:t>The Why</a:t>
            </a:r>
            <a:endParaRPr sz="3000" b="0">
              <a:latin typeface="Arial" panose="020B0604020202020204" pitchFamily="34" charset="0"/>
              <a:ea typeface="Titillium Web"/>
              <a:cs typeface="Arial" panose="020B0604020202020204" pitchFamily="34" charset="0"/>
              <a:sym typeface="Titillium Web"/>
            </a:endParaRPr>
          </a:p>
        </p:txBody>
      </p:sp>
      <p:graphicFrame>
        <p:nvGraphicFramePr>
          <p:cNvPr id="165" name="Google Shape;165;p32"/>
          <p:cNvGraphicFramePr/>
          <p:nvPr>
            <p:extLst>
              <p:ext uri="{D42A27DB-BD31-4B8C-83A1-F6EECF244321}">
                <p14:modId xmlns:p14="http://schemas.microsoft.com/office/powerpoint/2010/main" val="249019465"/>
              </p:ext>
            </p:extLst>
          </p:nvPr>
        </p:nvGraphicFramePr>
        <p:xfrm>
          <a:off x="171732" y="753425"/>
          <a:ext cx="8793175" cy="3866853"/>
        </p:xfrm>
        <a:graphic>
          <a:graphicData uri="http://schemas.openxmlformats.org/drawingml/2006/table">
            <a:tbl>
              <a:tblPr>
                <a:noFill/>
                <a:tableStyleId>{0787989A-DB08-45D6-9BB5-CC6A761DF055}</a:tableStyleId>
              </a:tblPr>
              <a:tblGrid>
                <a:gridCol w="166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000"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&lt;Reduce Time&gt; </a:t>
                      </a:r>
                      <a:b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</a:br>
                      <a:r>
                        <a:rPr lang="en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(from prior slide)</a:t>
                      </a:r>
                      <a:endParaRPr sz="9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&lt;Reduce Cost&gt;</a:t>
                      </a:r>
                      <a:endParaRPr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(from prior slide)</a:t>
                      </a:r>
                      <a:endParaRPr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&lt;Improve Communication&gt;</a:t>
                      </a:r>
                      <a:b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</a:br>
                      <a:r>
                        <a:rPr lang="en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(from prior slide)</a:t>
                      </a:r>
                      <a:endParaRPr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&lt;Increase Productivity&gt;</a:t>
                      </a:r>
                      <a:b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</a:br>
                      <a:r>
                        <a:rPr lang="en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(from prior slide)</a:t>
                      </a:r>
                      <a:endParaRPr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75"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Measure</a:t>
                      </a:r>
                      <a:endParaRPr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what we will measure</a:t>
                      </a:r>
                      <a:endParaRPr sz="10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Hours from opening of case to closing of case</a:t>
                      </a:r>
                      <a:endParaRPr sz="10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75"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Source</a:t>
                      </a:r>
                      <a:endParaRPr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source for measurement</a:t>
                      </a:r>
                      <a:endParaRPr sz="10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Appian case record, audit tab</a:t>
                      </a:r>
                      <a:endParaRPr sz="100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75"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Benchmark</a:t>
                      </a:r>
                      <a:endParaRPr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what the situation is now</a:t>
                      </a:r>
                      <a:endParaRPr sz="10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30 hours per case</a:t>
                      </a:r>
                      <a:endParaRPr sz="100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025"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Minimum Target</a:t>
                      </a: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the minimum acceptable value for the measurement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20 hours per case</a:t>
                      </a:r>
                      <a:endParaRPr sz="100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650"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Desired Target</a:t>
                      </a:r>
                      <a:endParaRPr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  <a:p>
                      <a:pPr marL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the desired target value for the measurement</a:t>
                      </a:r>
                      <a:endParaRPr sz="10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tillium Web"/>
                          <a:cs typeface="Arial" panose="020B0604020202020204" pitchFamily="34" charset="0"/>
                          <a:sym typeface="Titillium Web"/>
                        </a:rPr>
                        <a:t>15 hours per case</a:t>
                      </a:r>
                      <a:endParaRPr sz="10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tillium Web"/>
                        <a:cs typeface="Arial" panose="020B0604020202020204" pitchFamily="34" charset="0"/>
                        <a:sym typeface="Titillium Web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6" name="Google Shape;166;p32"/>
          <p:cNvSpPr txBox="1"/>
          <p:nvPr/>
        </p:nvSpPr>
        <p:spPr>
          <a:xfrm>
            <a:off x="7627700" y="53175"/>
            <a:ext cx="13236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&lt;Project&gt;</a:t>
            </a:r>
            <a:endParaRPr sz="1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ap_ppt_16x9_template_2015">
  <a:themeElements>
    <a:clrScheme name="Appian 4">
      <a:dk1>
        <a:srgbClr val="1C3B63"/>
      </a:dk1>
      <a:lt1>
        <a:srgbClr val="FEFFFF"/>
      </a:lt1>
      <a:dk2>
        <a:srgbClr val="E5E5E5"/>
      </a:dk2>
      <a:lt2>
        <a:srgbClr val="3FA7CE"/>
      </a:lt2>
      <a:accent1>
        <a:srgbClr val="E2202C"/>
      </a:accent1>
      <a:accent2>
        <a:srgbClr val="FD9526"/>
      </a:accent2>
      <a:accent3>
        <a:srgbClr val="9BBB59"/>
      </a:accent3>
      <a:accent4>
        <a:srgbClr val="9E7ECA"/>
      </a:accent4>
      <a:accent5>
        <a:srgbClr val="FBF4E0"/>
      </a:accent5>
      <a:accent6>
        <a:srgbClr val="6C6D6C"/>
      </a:accent6>
      <a:hlink>
        <a:srgbClr val="0067A4"/>
      </a:hlink>
      <a:folHlink>
        <a:srgbClr val="0054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E9A96C1-D7C6-124E-B143-6D0D2DA9C609}" vid="{E19C795C-94D4-1B4B-A9B7-5CF3700C302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304</Words>
  <Application>Microsoft Macintosh PowerPoint</Application>
  <PresentationFormat>On-screen Show (16:9)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Lato</vt:lpstr>
      <vt:lpstr>Calibri</vt:lpstr>
      <vt:lpstr>2_ap_ppt_16x9_template_2015</vt:lpstr>
      <vt:lpstr>&lt;Project Name&gt; Project Charter </vt:lpstr>
      <vt:lpstr>The What</vt:lpstr>
      <vt:lpstr>The What</vt:lpstr>
      <vt:lpstr>The Why</vt:lpstr>
      <vt:lpstr>The Why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 Name&gt; Project Charter </dc:title>
  <cp:lastModifiedBy>Microsoft Office User</cp:lastModifiedBy>
  <cp:revision>4</cp:revision>
  <dcterms:modified xsi:type="dcterms:W3CDTF">2020-08-13T18:29:09Z</dcterms:modified>
</cp:coreProperties>
</file>