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ato" panose="020F0502020204030203" pitchFamily="34" charset="77"/>
      <p:regular r:id="rId10"/>
      <p:bold r:id="rId11"/>
      <p:italic r:id="rId12"/>
      <p:boldItalic r:id="rId13"/>
    </p:embeddedFont>
    <p:embeddedFont>
      <p:font typeface="Lato Light" panose="020F0302020204030203" pitchFamily="34" charset="77"/>
      <p:regular r:id="rId14"/>
      <p:bold r:id="rId15"/>
      <p:italic r:id="rId16"/>
      <p:boldItalic r:id="rId17"/>
    </p:embeddedFont>
    <p:embeddedFont>
      <p:font typeface="Roboto Medium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BB59"/>
    <a:srgbClr val="1C3B63"/>
    <a:srgbClr val="42A7CE"/>
    <a:srgbClr val="9E7ECB"/>
    <a:srgbClr val="8A9BAF"/>
    <a:srgbClr val="A5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8112D-652D-40AB-9F20-7BFC4B1823CF}">
  <a:tblStyle styleId="{98A8112D-652D-40AB-9F20-7BFC4B1823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A"/>
          </a:solidFill>
        </a:fill>
      </a:tcStyle>
    </a:wholeTbl>
    <a:band1H>
      <a:tcTxStyle/>
      <a:tcStyle>
        <a:tcBdr/>
        <a:fill>
          <a:solidFill>
            <a:srgbClr val="CBCC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C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56c95163f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56c95163f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82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56c95163f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56c95163f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55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56c95163f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56c95163f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36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98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30000">
                <a:srgbClr val="10233C">
                  <a:alpha val="49411"/>
                </a:srgbClr>
              </a:gs>
              <a:gs pos="70000">
                <a:srgbClr val="10233C">
                  <a:alpha val="49411"/>
                </a:srgbClr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 amt="42000"/>
          </a:blip>
          <a:srcRect t="14244"/>
          <a:stretch/>
        </p:blipFill>
        <p:spPr>
          <a:xfrm>
            <a:off x="524685" y="1"/>
            <a:ext cx="8619319" cy="506498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613458" y="2214740"/>
            <a:ext cx="78591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8060" y="4612726"/>
            <a:ext cx="833331" cy="412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98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93346" y="205979"/>
            <a:ext cx="69177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9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1_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04800" y="205979"/>
            <a:ext cx="85398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04798" y="900807"/>
            <a:ext cx="8539800" cy="3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861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49A25"/>
              </a:buClr>
              <a:buSzPts val="1890"/>
              <a:buFont typeface="Arial"/>
              <a:buChar char="•"/>
              <a:defRPr sz="2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49A25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49A25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49A25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49A2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91" y="4400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3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25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/>
        </p:nvSpPr>
        <p:spPr>
          <a:xfrm>
            <a:off x="0" y="0"/>
            <a:ext cx="9144000" cy="479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04799" y="900807"/>
            <a:ext cx="8539800" cy="3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861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90"/>
              <a:buChar char="•"/>
              <a:defRPr sz="2100">
                <a:solidFill>
                  <a:srgbClr val="0D2A35"/>
                </a:solidFill>
              </a:defRPr>
            </a:lvl1pPr>
            <a:lvl2pPr marL="914400" lvl="1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rgbClr val="0D2A35"/>
                </a:solidFill>
              </a:defRPr>
            </a:lvl2pPr>
            <a:lvl3pPr marL="137160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Char char="•"/>
              <a:defRPr sz="1700">
                <a:solidFill>
                  <a:srgbClr val="0D2A35"/>
                </a:solidFill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rgbClr val="0D2A35"/>
                </a:solidFill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0D2A35"/>
                </a:solidFill>
              </a:defRPr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0" y="148104"/>
            <a:ext cx="9144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6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806904"/>
            <a:ext cx="9144000" cy="33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4800" y="205979"/>
            <a:ext cx="85398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04799" y="900807"/>
            <a:ext cx="8539800" cy="3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861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Arial"/>
              <a:buChar char="•"/>
              <a:defRPr sz="2100" b="0" i="0" u="none" strike="noStrike" cap="non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304799" y="4833408"/>
            <a:ext cx="481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0575" y="4796778"/>
            <a:ext cx="622818" cy="355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886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ctrTitle"/>
          </p:nvPr>
        </p:nvSpPr>
        <p:spPr>
          <a:xfrm>
            <a:off x="613458" y="2214740"/>
            <a:ext cx="7859100" cy="12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 panose="020F0502020204030203" pitchFamily="34" charset="77"/>
              </a:rPr>
              <a:t>[Insert Project Name]</a:t>
            </a:r>
            <a:br>
              <a:rPr lang="en" dirty="0">
                <a:latin typeface="Lato" panose="020F0502020204030203" pitchFamily="34" charset="77"/>
              </a:rPr>
            </a:br>
            <a:r>
              <a:rPr lang="en" sz="2800" dirty="0">
                <a:latin typeface="Lato Light" panose="020F0302020204030203" pitchFamily="34" charset="77"/>
              </a:rPr>
              <a:t>Project Roadmap</a:t>
            </a:r>
            <a:endParaRPr dirty="0">
              <a:latin typeface="Lato Light" panose="020F03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038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7;p16">
            <a:extLst>
              <a:ext uri="{FF2B5EF4-FFF2-40B4-BE49-F238E27FC236}">
                <a16:creationId xmlns:a16="http://schemas.microsoft.com/office/drawing/2014/main" id="{E0A801BB-DE56-0649-8924-3DC8223BA647}"/>
              </a:ext>
            </a:extLst>
          </p:cNvPr>
          <p:cNvSpPr txBox="1"/>
          <p:nvPr/>
        </p:nvSpPr>
        <p:spPr>
          <a:xfrm>
            <a:off x="778091" y="138685"/>
            <a:ext cx="72591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[Insert Project Name] Roadmap</a:t>
            </a:r>
            <a:endParaRPr sz="500" dirty="0">
              <a:solidFill>
                <a:schemeClr val="bg2">
                  <a:lumMod val="10000"/>
                </a:schemeClr>
              </a:solidFill>
              <a:latin typeface="Lato" panose="020F0502020204030203" pitchFamily="34" charset="77"/>
            </a:endParaRPr>
          </a:p>
        </p:txBody>
      </p:sp>
      <p:grpSp>
        <p:nvGrpSpPr>
          <p:cNvPr id="7" name="Google Shape;68;p16">
            <a:extLst>
              <a:ext uri="{FF2B5EF4-FFF2-40B4-BE49-F238E27FC236}">
                <a16:creationId xmlns:a16="http://schemas.microsoft.com/office/drawing/2014/main" id="{82A76CDD-92CD-314C-B69E-CACA9AB39864}"/>
              </a:ext>
            </a:extLst>
          </p:cNvPr>
          <p:cNvGrpSpPr/>
          <p:nvPr/>
        </p:nvGrpSpPr>
        <p:grpSpPr>
          <a:xfrm>
            <a:off x="736620" y="2236331"/>
            <a:ext cx="7670857" cy="1274312"/>
            <a:chOff x="1953831" y="6140244"/>
            <a:chExt cx="20450166" cy="3398165"/>
          </a:xfrm>
        </p:grpSpPr>
        <p:grpSp>
          <p:nvGrpSpPr>
            <p:cNvPr id="8" name="Google Shape;69;p16">
              <a:extLst>
                <a:ext uri="{FF2B5EF4-FFF2-40B4-BE49-F238E27FC236}">
                  <a16:creationId xmlns:a16="http://schemas.microsoft.com/office/drawing/2014/main" id="{525D3396-146A-4F41-871A-C1359EF63B9A}"/>
                </a:ext>
              </a:extLst>
            </p:cNvPr>
            <p:cNvGrpSpPr/>
            <p:nvPr/>
          </p:nvGrpSpPr>
          <p:grpSpPr>
            <a:xfrm>
              <a:off x="1953831" y="6140244"/>
              <a:ext cx="7251000" cy="2606256"/>
              <a:chOff x="1953831" y="6140244"/>
              <a:chExt cx="7251000" cy="2606256"/>
            </a:xfrm>
          </p:grpSpPr>
          <p:cxnSp>
            <p:nvCxnSpPr>
              <p:cNvPr id="15" name="Google Shape;71;p16">
                <a:extLst>
                  <a:ext uri="{FF2B5EF4-FFF2-40B4-BE49-F238E27FC236}">
                    <a16:creationId xmlns:a16="http://schemas.microsoft.com/office/drawing/2014/main" id="{B85FE6C0-D168-2041-987F-F849D892BD61}"/>
                  </a:ext>
                </a:extLst>
              </p:cNvPr>
              <p:cNvCxnSpPr/>
              <p:nvPr/>
            </p:nvCxnSpPr>
            <p:spPr>
              <a:xfrm rot="10800000">
                <a:off x="3811997" y="6140244"/>
                <a:ext cx="0" cy="178889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CBB59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16" name="Google Shape;70;p16">
                <a:extLst>
                  <a:ext uri="{FF2B5EF4-FFF2-40B4-BE49-F238E27FC236}">
                    <a16:creationId xmlns:a16="http://schemas.microsoft.com/office/drawing/2014/main" id="{554F3CED-F658-5742-9BB2-452CFD2CF396}"/>
                  </a:ext>
                </a:extLst>
              </p:cNvPr>
              <p:cNvSpPr/>
              <p:nvPr/>
            </p:nvSpPr>
            <p:spPr>
              <a:xfrm>
                <a:off x="1953831" y="6858001"/>
                <a:ext cx="7251000" cy="1888499"/>
              </a:xfrm>
              <a:prstGeom prst="chevron">
                <a:avLst>
                  <a:gd name="adj" fmla="val 50000"/>
                </a:avLst>
              </a:prstGeom>
              <a:solidFill>
                <a:srgbClr val="9CBB59"/>
              </a:solidFill>
              <a:ln>
                <a:noFill/>
              </a:ln>
            </p:spPr>
            <p:txBody>
              <a:bodyPr spcFirstLastPara="1" wrap="square" lIns="34300" tIns="17150" rIns="34300" bIns="171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lt1"/>
                    </a:solidFill>
                    <a:latin typeface="Lato" panose="020F0502020204030203" pitchFamily="34" charset="77"/>
                    <a:ea typeface="Roboto Medium"/>
                    <a:cs typeface="Roboto Medium"/>
                    <a:sym typeface="Roboto Medium"/>
                  </a:rPr>
                  <a:t>Phase 1</a:t>
                </a:r>
                <a:endParaRPr dirty="0">
                  <a:solidFill>
                    <a:schemeClr val="lt1"/>
                  </a:solidFill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lt1"/>
                    </a:solidFill>
                    <a:latin typeface="Lato" panose="020F0502020204030203" pitchFamily="34" charset="77"/>
                    <a:ea typeface="Roboto Medium"/>
                    <a:cs typeface="Roboto Medium"/>
                    <a:sym typeface="Roboto Medium"/>
                  </a:rPr>
                  <a:t>[Oct 2020]</a:t>
                </a:r>
                <a:endParaRPr dirty="0">
                  <a:solidFill>
                    <a:schemeClr val="lt1"/>
                  </a:solidFill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grpSp>
          <p:nvGrpSpPr>
            <p:cNvPr id="9" name="Google Shape;72;p16">
              <a:extLst>
                <a:ext uri="{FF2B5EF4-FFF2-40B4-BE49-F238E27FC236}">
                  <a16:creationId xmlns:a16="http://schemas.microsoft.com/office/drawing/2014/main" id="{F81DD746-9120-744C-921E-1DA51C8D0E31}"/>
                </a:ext>
              </a:extLst>
            </p:cNvPr>
            <p:cNvGrpSpPr/>
            <p:nvPr/>
          </p:nvGrpSpPr>
          <p:grpSpPr>
            <a:xfrm>
              <a:off x="8553414" y="6858000"/>
              <a:ext cx="7251000" cy="2680409"/>
              <a:chOff x="1953831" y="6858000"/>
              <a:chExt cx="7251000" cy="2680409"/>
            </a:xfrm>
          </p:grpSpPr>
          <p:cxnSp>
            <p:nvCxnSpPr>
              <p:cNvPr id="13" name="Google Shape;74;p16">
                <a:extLst>
                  <a:ext uri="{FF2B5EF4-FFF2-40B4-BE49-F238E27FC236}">
                    <a16:creationId xmlns:a16="http://schemas.microsoft.com/office/drawing/2014/main" id="{2F83FDFE-5182-D744-AE3D-EA7369A7D2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91021" y="7633251"/>
                <a:ext cx="0" cy="190515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CBB59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14" name="Google Shape;73;p16">
                <a:extLst>
                  <a:ext uri="{FF2B5EF4-FFF2-40B4-BE49-F238E27FC236}">
                    <a16:creationId xmlns:a16="http://schemas.microsoft.com/office/drawing/2014/main" id="{7251E2E2-DC09-584D-AF10-AD3A86D3F7A2}"/>
                  </a:ext>
                </a:extLst>
              </p:cNvPr>
              <p:cNvSpPr/>
              <p:nvPr/>
            </p:nvSpPr>
            <p:spPr>
              <a:xfrm>
                <a:off x="1953831" y="6858000"/>
                <a:ext cx="7251000" cy="1888500"/>
              </a:xfrm>
              <a:prstGeom prst="chevron">
                <a:avLst>
                  <a:gd name="adj" fmla="val 50000"/>
                </a:avLst>
              </a:prstGeom>
              <a:solidFill>
                <a:srgbClr val="9CBB59"/>
              </a:solidFill>
              <a:ln>
                <a:noFill/>
              </a:ln>
            </p:spPr>
            <p:txBody>
              <a:bodyPr spcFirstLastPara="1" wrap="square" lIns="34300" tIns="17150" rIns="34300" bIns="171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lt1"/>
                    </a:solidFill>
                    <a:latin typeface="Lato" panose="020F0502020204030203" pitchFamily="34" charset="77"/>
                    <a:ea typeface="Roboto Medium"/>
                    <a:cs typeface="Roboto Medium"/>
                    <a:sym typeface="Roboto Medium"/>
                  </a:rPr>
                  <a:t>Phase 2</a:t>
                </a:r>
                <a:endParaRPr sz="1400" dirty="0">
                  <a:solidFill>
                    <a:schemeClr val="lt1"/>
                  </a:solidFill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lt1"/>
                    </a:solidFill>
                    <a:latin typeface="Lato" panose="020F0502020204030203" pitchFamily="34" charset="77"/>
                    <a:ea typeface="Roboto Medium"/>
                    <a:cs typeface="Roboto Medium"/>
                    <a:sym typeface="Roboto Medium"/>
                  </a:rPr>
                  <a:t>[Nov 2020]</a:t>
                </a:r>
                <a:endParaRPr dirty="0">
                  <a:solidFill>
                    <a:schemeClr val="lt1"/>
                  </a:solidFill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grpSp>
          <p:nvGrpSpPr>
            <p:cNvPr id="10" name="Google Shape;75;p16">
              <a:extLst>
                <a:ext uri="{FF2B5EF4-FFF2-40B4-BE49-F238E27FC236}">
                  <a16:creationId xmlns:a16="http://schemas.microsoft.com/office/drawing/2014/main" id="{0DCC234A-E17C-1140-BF02-B932443EF6E5}"/>
                </a:ext>
              </a:extLst>
            </p:cNvPr>
            <p:cNvGrpSpPr/>
            <p:nvPr/>
          </p:nvGrpSpPr>
          <p:grpSpPr>
            <a:xfrm>
              <a:off x="15152997" y="6140244"/>
              <a:ext cx="7251000" cy="2606256"/>
              <a:chOff x="1953831" y="6140244"/>
              <a:chExt cx="7251000" cy="2606256"/>
            </a:xfrm>
          </p:grpSpPr>
          <p:cxnSp>
            <p:nvCxnSpPr>
              <p:cNvPr id="11" name="Google Shape;77;p16">
                <a:extLst>
                  <a:ext uri="{FF2B5EF4-FFF2-40B4-BE49-F238E27FC236}">
                    <a16:creationId xmlns:a16="http://schemas.microsoft.com/office/drawing/2014/main" id="{88F2B0A2-57DE-A14A-9EA5-D276FC56880D}"/>
                  </a:ext>
                </a:extLst>
              </p:cNvPr>
              <p:cNvCxnSpPr/>
              <p:nvPr/>
            </p:nvCxnSpPr>
            <p:spPr>
              <a:xfrm rot="10800000">
                <a:off x="3768464" y="6140244"/>
                <a:ext cx="0" cy="178889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CBB59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12" name="Google Shape;76;p16">
                <a:extLst>
                  <a:ext uri="{FF2B5EF4-FFF2-40B4-BE49-F238E27FC236}">
                    <a16:creationId xmlns:a16="http://schemas.microsoft.com/office/drawing/2014/main" id="{292AD808-205F-0545-8358-0A9AED72F31C}"/>
                  </a:ext>
                </a:extLst>
              </p:cNvPr>
              <p:cNvSpPr/>
              <p:nvPr/>
            </p:nvSpPr>
            <p:spPr>
              <a:xfrm>
                <a:off x="1953831" y="6858000"/>
                <a:ext cx="7251000" cy="1888500"/>
              </a:xfrm>
              <a:prstGeom prst="chevron">
                <a:avLst>
                  <a:gd name="adj" fmla="val 50000"/>
                </a:avLst>
              </a:prstGeom>
              <a:solidFill>
                <a:srgbClr val="9CBB59"/>
              </a:solidFill>
              <a:ln>
                <a:noFill/>
              </a:ln>
            </p:spPr>
            <p:txBody>
              <a:bodyPr spcFirstLastPara="1" wrap="square" lIns="34300" tIns="17150" rIns="34300" bIns="171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lt1"/>
                    </a:solidFill>
                    <a:latin typeface="Lato" panose="020F0502020204030203" pitchFamily="34" charset="77"/>
                    <a:ea typeface="Roboto Medium"/>
                    <a:cs typeface="Roboto Medium"/>
                    <a:sym typeface="Roboto Medium"/>
                  </a:rPr>
                  <a:t>Phase 3</a:t>
                </a:r>
                <a:endParaRPr sz="1400" dirty="0">
                  <a:solidFill>
                    <a:schemeClr val="lt1"/>
                  </a:solidFill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lt1"/>
                    </a:solidFill>
                    <a:latin typeface="Lato" panose="020F0502020204030203" pitchFamily="34" charset="77"/>
                    <a:ea typeface="Roboto Medium"/>
                    <a:cs typeface="Roboto Medium"/>
                    <a:sym typeface="Roboto Medium"/>
                  </a:rPr>
                  <a:t>[Dec 2020]</a:t>
                </a:r>
                <a:endParaRPr dirty="0">
                  <a:solidFill>
                    <a:schemeClr val="lt1"/>
                  </a:solidFill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endParaRPr>
              </a:p>
            </p:txBody>
          </p:sp>
        </p:grpSp>
      </p:grpSp>
      <p:grpSp>
        <p:nvGrpSpPr>
          <p:cNvPr id="17" name="Google Shape;78;p16">
            <a:extLst>
              <a:ext uri="{FF2B5EF4-FFF2-40B4-BE49-F238E27FC236}">
                <a16:creationId xmlns:a16="http://schemas.microsoft.com/office/drawing/2014/main" id="{2AD4DF38-DA86-384D-A066-E5C6326F62EF}"/>
              </a:ext>
            </a:extLst>
          </p:cNvPr>
          <p:cNvGrpSpPr/>
          <p:nvPr/>
        </p:nvGrpSpPr>
        <p:grpSpPr>
          <a:xfrm>
            <a:off x="532075" y="766223"/>
            <a:ext cx="3121500" cy="1446000"/>
            <a:chOff x="532075" y="1013875"/>
            <a:chExt cx="3121500" cy="1446000"/>
          </a:xfrm>
        </p:grpSpPr>
        <p:sp>
          <p:nvSpPr>
            <p:cNvPr id="18" name="Google Shape;79;p16">
              <a:extLst>
                <a:ext uri="{FF2B5EF4-FFF2-40B4-BE49-F238E27FC236}">
                  <a16:creationId xmlns:a16="http://schemas.microsoft.com/office/drawing/2014/main" id="{9F158DE0-6CE3-4143-A4E5-A82590AE8283}"/>
                </a:ext>
              </a:extLst>
            </p:cNvPr>
            <p:cNvSpPr/>
            <p:nvPr/>
          </p:nvSpPr>
          <p:spPr>
            <a:xfrm>
              <a:off x="532075" y="1013875"/>
              <a:ext cx="3121500" cy="1446000"/>
            </a:xfrm>
            <a:prstGeom prst="rect">
              <a:avLst/>
            </a:prstGeom>
            <a:solidFill>
              <a:srgbClr val="42A7CE"/>
            </a:solidFill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0;p16">
              <a:extLst>
                <a:ext uri="{FF2B5EF4-FFF2-40B4-BE49-F238E27FC236}">
                  <a16:creationId xmlns:a16="http://schemas.microsoft.com/office/drawing/2014/main" id="{D12C88E4-9CAF-5041-9484-E7B44BA5B7BC}"/>
                </a:ext>
              </a:extLst>
            </p:cNvPr>
            <p:cNvSpPr txBox="1"/>
            <p:nvPr/>
          </p:nvSpPr>
          <p:spPr>
            <a:xfrm>
              <a:off x="532075" y="1412175"/>
              <a:ext cx="3121500" cy="961200"/>
            </a:xfrm>
            <a:prstGeom prst="rect">
              <a:avLst/>
            </a:prstGeom>
            <a:solidFill>
              <a:srgbClr val="42A7CE"/>
            </a:solidFill>
            <a:ln>
              <a:noFill/>
            </a:ln>
          </p:spPr>
          <p:txBody>
            <a:bodyPr spcFirstLastPara="1" wrap="square" lIns="34300" tIns="17150" rIns="34300" bIns="17150" anchor="t" anchorCtr="0">
              <a:noAutofit/>
            </a:bodyPr>
            <a:lstStyle/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Opportunity identification and prioritization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Road mapping and planning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Fit assessment and project sizing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Value confirmation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" name="Google Shape;81;p16">
              <a:extLst>
                <a:ext uri="{FF2B5EF4-FFF2-40B4-BE49-F238E27FC236}">
                  <a16:creationId xmlns:a16="http://schemas.microsoft.com/office/drawing/2014/main" id="{B8A02082-20AB-DD4C-B228-72AD36880F18}"/>
                </a:ext>
              </a:extLst>
            </p:cNvPr>
            <p:cNvSpPr/>
            <p:nvPr/>
          </p:nvSpPr>
          <p:spPr>
            <a:xfrm>
              <a:off x="646523" y="1076779"/>
              <a:ext cx="25656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bg1"/>
                  </a:solidFill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rPr>
                <a:t>Ideation &amp; Initiation</a:t>
              </a:r>
              <a:endParaRPr sz="1800" dirty="0">
                <a:solidFill>
                  <a:schemeClr val="bg1"/>
                </a:solidFill>
                <a:latin typeface="Lato" panose="020F0502020204030203" pitchFamily="34" charset="77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2"/>
                </a:solidFill>
                <a:latin typeface="Lato" panose="020F0502020204030203" pitchFamily="34" charset="77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1" name="Google Shape;82;p16">
            <a:extLst>
              <a:ext uri="{FF2B5EF4-FFF2-40B4-BE49-F238E27FC236}">
                <a16:creationId xmlns:a16="http://schemas.microsoft.com/office/drawing/2014/main" id="{B29A4914-4B16-E149-AEEE-70F5F28904E0}"/>
              </a:ext>
            </a:extLst>
          </p:cNvPr>
          <p:cNvGrpSpPr/>
          <p:nvPr/>
        </p:nvGrpSpPr>
        <p:grpSpPr>
          <a:xfrm>
            <a:off x="3486817" y="3568594"/>
            <a:ext cx="3656283" cy="1060557"/>
            <a:chOff x="532075" y="1013875"/>
            <a:chExt cx="3270671" cy="1060557"/>
          </a:xfrm>
        </p:grpSpPr>
        <p:sp>
          <p:nvSpPr>
            <p:cNvPr id="22" name="Google Shape;83;p16">
              <a:extLst>
                <a:ext uri="{FF2B5EF4-FFF2-40B4-BE49-F238E27FC236}">
                  <a16:creationId xmlns:a16="http://schemas.microsoft.com/office/drawing/2014/main" id="{31D36793-571F-9046-9D00-41980514348D}"/>
                </a:ext>
              </a:extLst>
            </p:cNvPr>
            <p:cNvSpPr/>
            <p:nvPr/>
          </p:nvSpPr>
          <p:spPr>
            <a:xfrm>
              <a:off x="532075" y="1013875"/>
              <a:ext cx="3121500" cy="1060557"/>
            </a:xfrm>
            <a:prstGeom prst="rect">
              <a:avLst/>
            </a:prstGeom>
            <a:solidFill>
              <a:srgbClr val="42A7CE"/>
            </a:solidFill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4;p16">
              <a:extLst>
                <a:ext uri="{FF2B5EF4-FFF2-40B4-BE49-F238E27FC236}">
                  <a16:creationId xmlns:a16="http://schemas.microsoft.com/office/drawing/2014/main" id="{FC9B409C-7B4F-5A42-9E52-B95FD0C7D2E3}"/>
                </a:ext>
              </a:extLst>
            </p:cNvPr>
            <p:cNvSpPr txBox="1"/>
            <p:nvPr/>
          </p:nvSpPr>
          <p:spPr>
            <a:xfrm>
              <a:off x="532100" y="1405675"/>
              <a:ext cx="3038700" cy="66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t" anchorCtr="0">
              <a:noAutofit/>
            </a:bodyPr>
            <a:lstStyle/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Design best practices, sharing and promotion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Delivery risk mitigation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Release timing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85;p16">
              <a:extLst>
                <a:ext uri="{FF2B5EF4-FFF2-40B4-BE49-F238E27FC236}">
                  <a16:creationId xmlns:a16="http://schemas.microsoft.com/office/drawing/2014/main" id="{8B3C2859-AAA1-2D42-A388-179A1BB11F46}"/>
                </a:ext>
              </a:extLst>
            </p:cNvPr>
            <p:cNvSpPr/>
            <p:nvPr/>
          </p:nvSpPr>
          <p:spPr>
            <a:xfrm>
              <a:off x="681246" y="1085683"/>
              <a:ext cx="31215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bg1"/>
                  </a:solidFill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rPr>
                <a:t>Build &amp; Release Cycle</a:t>
              </a:r>
              <a:endParaRPr sz="1800" dirty="0">
                <a:solidFill>
                  <a:schemeClr val="bg1"/>
                </a:solidFill>
                <a:latin typeface="Lato" panose="020F0502020204030203" pitchFamily="34" charset="77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5" name="Google Shape;86;p16">
            <a:extLst>
              <a:ext uri="{FF2B5EF4-FFF2-40B4-BE49-F238E27FC236}">
                <a16:creationId xmlns:a16="http://schemas.microsoft.com/office/drawing/2014/main" id="{B67E8B84-63DF-B94B-9EDC-9036879FAE5D}"/>
              </a:ext>
            </a:extLst>
          </p:cNvPr>
          <p:cNvGrpSpPr/>
          <p:nvPr/>
        </p:nvGrpSpPr>
        <p:grpSpPr>
          <a:xfrm>
            <a:off x="5887100" y="745375"/>
            <a:ext cx="3121500" cy="1446000"/>
            <a:chOff x="532075" y="1013875"/>
            <a:chExt cx="3121500" cy="1446000"/>
          </a:xfrm>
        </p:grpSpPr>
        <p:sp>
          <p:nvSpPr>
            <p:cNvPr id="26" name="Google Shape;87;p16">
              <a:extLst>
                <a:ext uri="{FF2B5EF4-FFF2-40B4-BE49-F238E27FC236}">
                  <a16:creationId xmlns:a16="http://schemas.microsoft.com/office/drawing/2014/main" id="{22FA86AB-6265-0B46-8759-E974F0669215}"/>
                </a:ext>
              </a:extLst>
            </p:cNvPr>
            <p:cNvSpPr/>
            <p:nvPr/>
          </p:nvSpPr>
          <p:spPr>
            <a:xfrm>
              <a:off x="532075" y="1013875"/>
              <a:ext cx="3121500" cy="1446000"/>
            </a:xfrm>
            <a:prstGeom prst="rect">
              <a:avLst/>
            </a:prstGeom>
            <a:solidFill>
              <a:srgbClr val="42A7CE"/>
            </a:solidFill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8;p16">
              <a:extLst>
                <a:ext uri="{FF2B5EF4-FFF2-40B4-BE49-F238E27FC236}">
                  <a16:creationId xmlns:a16="http://schemas.microsoft.com/office/drawing/2014/main" id="{EEAC4E03-A61A-7B41-A3C1-B029890485A8}"/>
                </a:ext>
              </a:extLst>
            </p:cNvPr>
            <p:cNvSpPr txBox="1"/>
            <p:nvPr/>
          </p:nvSpPr>
          <p:spPr>
            <a:xfrm>
              <a:off x="532100" y="1405675"/>
              <a:ext cx="3038700" cy="9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t" anchorCtr="0">
              <a:noAutofit/>
            </a:bodyPr>
            <a:lstStyle/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Platform health management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Program accountability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Metrics management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  <a:p>
              <a:pPr marL="3238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bg1"/>
                  </a:solidFill>
                  <a:latin typeface="Lato Light" panose="020F0302020204030203" pitchFamily="34" charset="77"/>
                  <a:ea typeface="Lato Light"/>
                  <a:cs typeface="Lato Light"/>
                  <a:sym typeface="Lato Light"/>
                </a:rPr>
                <a:t>Skills planning and sourcing</a:t>
              </a:r>
              <a:endParaRPr sz="1200" dirty="0">
                <a:solidFill>
                  <a:schemeClr val="bg1"/>
                </a:solidFill>
                <a:latin typeface="Lato Light" panose="020F0302020204030203" pitchFamily="34" charset="77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89;p16">
              <a:extLst>
                <a:ext uri="{FF2B5EF4-FFF2-40B4-BE49-F238E27FC236}">
                  <a16:creationId xmlns:a16="http://schemas.microsoft.com/office/drawing/2014/main" id="{B682CB5A-752A-0747-96AC-F574CD3773CB}"/>
                </a:ext>
              </a:extLst>
            </p:cNvPr>
            <p:cNvSpPr/>
            <p:nvPr/>
          </p:nvSpPr>
          <p:spPr>
            <a:xfrm>
              <a:off x="691300" y="1086885"/>
              <a:ext cx="25656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bg1"/>
                  </a:solidFill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rPr>
                <a:t>Optimize</a:t>
              </a:r>
              <a:endParaRPr sz="1800" dirty="0">
                <a:solidFill>
                  <a:schemeClr val="bg1"/>
                </a:solidFill>
                <a:latin typeface="Lato" panose="020F0502020204030203" pitchFamily="34" charset="77"/>
                <a:ea typeface="Roboto Medium"/>
                <a:cs typeface="Roboto Medium"/>
                <a:sym typeface="Roboto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42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5;p17">
            <a:extLst>
              <a:ext uri="{FF2B5EF4-FFF2-40B4-BE49-F238E27FC236}">
                <a16:creationId xmlns:a16="http://schemas.microsoft.com/office/drawing/2014/main" id="{5F8EDE0F-0D0D-FD4B-A439-D279BDF6D2DA}"/>
              </a:ext>
            </a:extLst>
          </p:cNvPr>
          <p:cNvSpPr txBox="1"/>
          <p:nvPr/>
        </p:nvSpPr>
        <p:spPr>
          <a:xfrm>
            <a:off x="1018333" y="127023"/>
            <a:ext cx="7107334" cy="53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algn="ctr"/>
            <a:r>
              <a:rPr lang="en" sz="3000" dirty="0">
                <a:solidFill>
                  <a:srgbClr val="494949">
                    <a:lumMod val="50000"/>
                  </a:srgbClr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[Insert Project Name] Release Plan</a:t>
            </a:r>
            <a:endParaRPr sz="500" dirty="0">
              <a:solidFill>
                <a:srgbClr val="494949">
                  <a:lumMod val="50000"/>
                </a:srgbClr>
              </a:solidFill>
              <a:latin typeface="Lato" panose="020F0502020204030203" pitchFamily="34" charset="77"/>
            </a:endParaRPr>
          </a:p>
        </p:txBody>
      </p:sp>
      <p:graphicFrame>
        <p:nvGraphicFramePr>
          <p:cNvPr id="41" name="Google Shape;97;p17">
            <a:extLst>
              <a:ext uri="{FF2B5EF4-FFF2-40B4-BE49-F238E27FC236}">
                <a16:creationId xmlns:a16="http://schemas.microsoft.com/office/drawing/2014/main" id="{C1362EBD-858A-854B-844B-0CC445256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363531"/>
              </p:ext>
            </p:extLst>
          </p:nvPr>
        </p:nvGraphicFramePr>
        <p:xfrm>
          <a:off x="2218131" y="1518151"/>
          <a:ext cx="6597225" cy="88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74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Google Shape;98;p17">
            <a:extLst>
              <a:ext uri="{FF2B5EF4-FFF2-40B4-BE49-F238E27FC236}">
                <a16:creationId xmlns:a16="http://schemas.microsoft.com/office/drawing/2014/main" id="{761A49AE-0BFB-C143-8D60-ACB1498D8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316969"/>
              </p:ext>
            </p:extLst>
          </p:nvPr>
        </p:nvGraphicFramePr>
        <p:xfrm>
          <a:off x="2218131" y="2512561"/>
          <a:ext cx="6597225" cy="88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74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C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Google Shape;99;p17">
            <a:extLst>
              <a:ext uri="{FF2B5EF4-FFF2-40B4-BE49-F238E27FC236}">
                <a16:creationId xmlns:a16="http://schemas.microsoft.com/office/drawing/2014/main" id="{02BBA6F4-F4B4-1940-BE75-E09AB6B4A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803761"/>
              </p:ext>
            </p:extLst>
          </p:nvPr>
        </p:nvGraphicFramePr>
        <p:xfrm>
          <a:off x="2218131" y="3506971"/>
          <a:ext cx="6597225" cy="88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74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/>
                    </a:p>
                  </a:txBody>
                  <a:tcPr marL="34300" marR="34300" marT="17150" marB="17150" anchor="ctr">
                    <a:lnL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E7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4" name="Google Shape;100;p17">
            <a:extLst>
              <a:ext uri="{FF2B5EF4-FFF2-40B4-BE49-F238E27FC236}">
                <a16:creationId xmlns:a16="http://schemas.microsoft.com/office/drawing/2014/main" id="{E04C3B46-6EDC-C94C-8B56-BA58E3A126DF}"/>
              </a:ext>
            </a:extLst>
          </p:cNvPr>
          <p:cNvGrpSpPr/>
          <p:nvPr/>
        </p:nvGrpSpPr>
        <p:grpSpPr>
          <a:xfrm>
            <a:off x="328610" y="1518151"/>
            <a:ext cx="1786753" cy="886500"/>
            <a:chOff x="1058939" y="4735313"/>
            <a:chExt cx="4763403" cy="2364000"/>
          </a:xfrm>
        </p:grpSpPr>
        <p:sp>
          <p:nvSpPr>
            <p:cNvPr id="45" name="Google Shape;101;p17">
              <a:extLst>
                <a:ext uri="{FF2B5EF4-FFF2-40B4-BE49-F238E27FC236}">
                  <a16:creationId xmlns:a16="http://schemas.microsoft.com/office/drawing/2014/main" id="{0B879EAB-47D0-E445-BDF5-25EBC371AC15}"/>
                </a:ext>
              </a:extLst>
            </p:cNvPr>
            <p:cNvSpPr/>
            <p:nvPr/>
          </p:nvSpPr>
          <p:spPr>
            <a:xfrm>
              <a:off x="1058939" y="4735313"/>
              <a:ext cx="4763400" cy="2364000"/>
            </a:xfrm>
            <a:prstGeom prst="rect">
              <a:avLst/>
            </a:prstGeom>
            <a:solidFill>
              <a:srgbClr val="42A7CE"/>
            </a:solidFill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" name="Google Shape;102;p17">
              <a:extLst>
                <a:ext uri="{FF2B5EF4-FFF2-40B4-BE49-F238E27FC236}">
                  <a16:creationId xmlns:a16="http://schemas.microsoft.com/office/drawing/2014/main" id="{11895A34-EDC1-6C48-8290-E9CD38FAD857}"/>
                </a:ext>
              </a:extLst>
            </p:cNvPr>
            <p:cNvGrpSpPr/>
            <p:nvPr/>
          </p:nvGrpSpPr>
          <p:grpSpPr>
            <a:xfrm>
              <a:off x="1058942" y="5210636"/>
              <a:ext cx="4763400" cy="1413439"/>
              <a:chOff x="15634952" y="4593393"/>
              <a:chExt cx="4763400" cy="1413439"/>
            </a:xfrm>
          </p:grpSpPr>
          <p:sp>
            <p:nvSpPr>
              <p:cNvPr id="47" name="Google Shape;103;p17">
                <a:extLst>
                  <a:ext uri="{FF2B5EF4-FFF2-40B4-BE49-F238E27FC236}">
                    <a16:creationId xmlns:a16="http://schemas.microsoft.com/office/drawing/2014/main" id="{B59F7AB4-F89D-BF43-AF73-5499F7A56101}"/>
                  </a:ext>
                </a:extLst>
              </p:cNvPr>
              <p:cNvSpPr txBox="1"/>
              <p:nvPr/>
            </p:nvSpPr>
            <p:spPr>
              <a:xfrm>
                <a:off x="16072909" y="5175832"/>
                <a:ext cx="38874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300" tIns="17150" rIns="34300" bIns="17150" anchor="t" anchorCtr="0">
                <a:noAutofit/>
              </a:bodyPr>
              <a:lstStyle/>
              <a:p>
                <a:pPr algn="ctr"/>
                <a:r>
                  <a:rPr lang="en" sz="900" dirty="0">
                    <a:solidFill>
                      <a:srgbClr val="FFFFFF"/>
                    </a:solidFill>
                    <a:latin typeface="Lato" panose="020F0502020204030203" pitchFamily="34" charset="77"/>
                    <a:ea typeface="Lato Light"/>
                    <a:cs typeface="Lato Light"/>
                    <a:sym typeface="Lato Light"/>
                  </a:rPr>
                  <a:t>[INST Description as needed]</a:t>
                </a:r>
                <a:endParaRPr sz="500" dirty="0">
                  <a:latin typeface="Lato" panose="020F0502020204030203" pitchFamily="34" charset="77"/>
                </a:endParaRPr>
              </a:p>
              <a:p>
                <a:pPr algn="ctr"/>
                <a:endParaRPr sz="900" dirty="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48" name="Google Shape;104;p17">
                <a:extLst>
                  <a:ext uri="{FF2B5EF4-FFF2-40B4-BE49-F238E27FC236}">
                    <a16:creationId xmlns:a16="http://schemas.microsoft.com/office/drawing/2014/main" id="{B07A5BCC-2219-3444-93E1-4CAE96252627}"/>
                  </a:ext>
                </a:extLst>
              </p:cNvPr>
              <p:cNvSpPr/>
              <p:nvPr/>
            </p:nvSpPr>
            <p:spPr>
              <a:xfrm>
                <a:off x="15634952" y="4593393"/>
                <a:ext cx="47634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300" tIns="17150" rIns="34300" bIns="17150" anchor="t" anchorCtr="0">
                <a:noAutofit/>
              </a:bodyPr>
              <a:lstStyle/>
              <a:p>
                <a:pPr algn="ctr"/>
                <a:r>
                  <a:rPr lang="en" sz="1200" dirty="0">
                    <a:solidFill>
                      <a:srgbClr val="FFFFFF"/>
                    </a:solidFill>
                    <a:latin typeface="Lato" panose="020F0502020204030203" pitchFamily="34" charset="77"/>
                    <a:ea typeface="Roboto Medium"/>
                    <a:cs typeface="Roboto Medium"/>
                    <a:sym typeface="Roboto Medium"/>
                  </a:rPr>
                  <a:t>Ideation &amp; Initiation</a:t>
                </a:r>
                <a:endParaRPr sz="1800" dirty="0">
                  <a:solidFill>
                    <a:srgbClr val="FFFFFF"/>
                  </a:solidFill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endParaRPr>
              </a:p>
            </p:txBody>
          </p:sp>
        </p:grpSp>
      </p:grpSp>
      <p:grpSp>
        <p:nvGrpSpPr>
          <p:cNvPr id="49" name="Google Shape;105;p17">
            <a:extLst>
              <a:ext uri="{FF2B5EF4-FFF2-40B4-BE49-F238E27FC236}">
                <a16:creationId xmlns:a16="http://schemas.microsoft.com/office/drawing/2014/main" id="{7F9A6763-E649-B743-B727-A051BA9C79FA}"/>
              </a:ext>
            </a:extLst>
          </p:cNvPr>
          <p:cNvGrpSpPr/>
          <p:nvPr/>
        </p:nvGrpSpPr>
        <p:grpSpPr>
          <a:xfrm>
            <a:off x="328610" y="2513478"/>
            <a:ext cx="1786753" cy="886500"/>
            <a:chOff x="1058939" y="4735313"/>
            <a:chExt cx="4763403" cy="2364000"/>
          </a:xfrm>
        </p:grpSpPr>
        <p:sp>
          <p:nvSpPr>
            <p:cNvPr id="50" name="Google Shape;106;p17">
              <a:extLst>
                <a:ext uri="{FF2B5EF4-FFF2-40B4-BE49-F238E27FC236}">
                  <a16:creationId xmlns:a16="http://schemas.microsoft.com/office/drawing/2014/main" id="{915CFC46-EF3D-404E-B07B-C0E234D8E2EF}"/>
                </a:ext>
              </a:extLst>
            </p:cNvPr>
            <p:cNvSpPr/>
            <p:nvPr/>
          </p:nvSpPr>
          <p:spPr>
            <a:xfrm>
              <a:off x="1058939" y="4735313"/>
              <a:ext cx="4763400" cy="2364000"/>
            </a:xfrm>
            <a:prstGeom prst="rect">
              <a:avLst/>
            </a:prstGeom>
            <a:solidFill>
              <a:srgbClr val="9CBB59"/>
            </a:solidFill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" name="Google Shape;107;p17">
              <a:extLst>
                <a:ext uri="{FF2B5EF4-FFF2-40B4-BE49-F238E27FC236}">
                  <a16:creationId xmlns:a16="http://schemas.microsoft.com/office/drawing/2014/main" id="{1C3C434D-154A-1841-AD1D-842ED6D94765}"/>
                </a:ext>
              </a:extLst>
            </p:cNvPr>
            <p:cNvGrpSpPr/>
            <p:nvPr/>
          </p:nvGrpSpPr>
          <p:grpSpPr>
            <a:xfrm>
              <a:off x="1058942" y="5210636"/>
              <a:ext cx="4763400" cy="1413439"/>
              <a:chOff x="15634952" y="4593393"/>
              <a:chExt cx="4763400" cy="1413439"/>
            </a:xfrm>
          </p:grpSpPr>
          <p:sp>
            <p:nvSpPr>
              <p:cNvPr id="52" name="Google Shape;108;p17">
                <a:extLst>
                  <a:ext uri="{FF2B5EF4-FFF2-40B4-BE49-F238E27FC236}">
                    <a16:creationId xmlns:a16="http://schemas.microsoft.com/office/drawing/2014/main" id="{32CAD6DC-4085-E240-BD98-C9715B87BC70}"/>
                  </a:ext>
                </a:extLst>
              </p:cNvPr>
              <p:cNvSpPr txBox="1"/>
              <p:nvPr/>
            </p:nvSpPr>
            <p:spPr>
              <a:xfrm>
                <a:off x="16072909" y="5175832"/>
                <a:ext cx="3887400" cy="8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300" tIns="17150" rIns="34300" bIns="1715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 Light"/>
                    <a:ea typeface="Lato Light"/>
                    <a:cs typeface="Lato Light"/>
                    <a:sym typeface="Lato Light"/>
                  </a:rPr>
                  <a:t>[INST Description as needed]</a:t>
                </a:r>
                <a:endParaRPr kumimoji="0" sz="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3" name="Google Shape;109;p17">
                <a:extLst>
                  <a:ext uri="{FF2B5EF4-FFF2-40B4-BE49-F238E27FC236}">
                    <a16:creationId xmlns:a16="http://schemas.microsoft.com/office/drawing/2014/main" id="{96F85760-52AD-414A-BEBD-B3B4D1A3BE95}"/>
                  </a:ext>
                </a:extLst>
              </p:cNvPr>
              <p:cNvSpPr/>
              <p:nvPr/>
            </p:nvSpPr>
            <p:spPr>
              <a:xfrm>
                <a:off x="15634952" y="4593393"/>
                <a:ext cx="47634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4300" tIns="17150" rIns="34300" bIns="1715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77"/>
                    <a:ea typeface="Roboto Medium"/>
                    <a:cs typeface="Roboto Medium"/>
                    <a:sym typeface="Roboto Medium"/>
                  </a:rPr>
                  <a:t>Build &amp; Release Cycle</a:t>
                </a: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endParaRPr>
              </a:p>
            </p:txBody>
          </p:sp>
        </p:grpSp>
      </p:grpSp>
      <p:grpSp>
        <p:nvGrpSpPr>
          <p:cNvPr id="54" name="Google Shape;110;p17">
            <a:extLst>
              <a:ext uri="{FF2B5EF4-FFF2-40B4-BE49-F238E27FC236}">
                <a16:creationId xmlns:a16="http://schemas.microsoft.com/office/drawing/2014/main" id="{CD4D3BC0-755B-B741-9CAD-0FAE1A8B02D0}"/>
              </a:ext>
            </a:extLst>
          </p:cNvPr>
          <p:cNvGrpSpPr/>
          <p:nvPr/>
        </p:nvGrpSpPr>
        <p:grpSpPr>
          <a:xfrm>
            <a:off x="328610" y="3507888"/>
            <a:ext cx="1786766" cy="886500"/>
            <a:chOff x="1058939" y="4735313"/>
            <a:chExt cx="4763440" cy="2364000"/>
          </a:xfrm>
          <a:solidFill>
            <a:srgbClr val="9E7ECB"/>
          </a:solidFill>
        </p:grpSpPr>
        <p:sp>
          <p:nvSpPr>
            <p:cNvPr id="55" name="Google Shape;111;p17">
              <a:extLst>
                <a:ext uri="{FF2B5EF4-FFF2-40B4-BE49-F238E27FC236}">
                  <a16:creationId xmlns:a16="http://schemas.microsoft.com/office/drawing/2014/main" id="{7C31C037-8040-C645-BA2C-D21A111B8501}"/>
                </a:ext>
              </a:extLst>
            </p:cNvPr>
            <p:cNvSpPr/>
            <p:nvPr/>
          </p:nvSpPr>
          <p:spPr>
            <a:xfrm>
              <a:off x="1058939" y="4735313"/>
              <a:ext cx="4763400" cy="2364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112;p17">
              <a:extLst>
                <a:ext uri="{FF2B5EF4-FFF2-40B4-BE49-F238E27FC236}">
                  <a16:creationId xmlns:a16="http://schemas.microsoft.com/office/drawing/2014/main" id="{1F23698D-2820-B441-8544-56AAA1780590}"/>
                </a:ext>
              </a:extLst>
            </p:cNvPr>
            <p:cNvGrpSpPr/>
            <p:nvPr/>
          </p:nvGrpSpPr>
          <p:grpSpPr>
            <a:xfrm>
              <a:off x="1058979" y="4987746"/>
              <a:ext cx="4763400" cy="1615397"/>
              <a:chOff x="15634988" y="4370503"/>
              <a:chExt cx="4763400" cy="1615397"/>
            </a:xfrm>
            <a:grpFill/>
          </p:grpSpPr>
          <p:sp>
            <p:nvSpPr>
              <p:cNvPr id="57" name="Google Shape;113;p17">
                <a:extLst>
                  <a:ext uri="{FF2B5EF4-FFF2-40B4-BE49-F238E27FC236}">
                    <a16:creationId xmlns:a16="http://schemas.microsoft.com/office/drawing/2014/main" id="{A4B426A4-4329-B043-A9A9-0632ED93FD1C}"/>
                  </a:ext>
                </a:extLst>
              </p:cNvPr>
              <p:cNvSpPr txBox="1"/>
              <p:nvPr/>
            </p:nvSpPr>
            <p:spPr>
              <a:xfrm>
                <a:off x="16072943" y="5154900"/>
                <a:ext cx="3887399" cy="831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4300" tIns="17150" rIns="34300" bIns="1715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 Light"/>
                    <a:ea typeface="Lato Light"/>
                    <a:cs typeface="Lato Light"/>
                    <a:sym typeface="Lato Light"/>
                  </a:rPr>
                  <a:t>[INST Description as needed]</a:t>
                </a:r>
                <a:endParaRPr kumimoji="0" sz="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14;p17">
                <a:extLst>
                  <a:ext uri="{FF2B5EF4-FFF2-40B4-BE49-F238E27FC236}">
                    <a16:creationId xmlns:a16="http://schemas.microsoft.com/office/drawing/2014/main" id="{86704976-6248-534D-AA70-214B815AA5CA}"/>
                  </a:ext>
                </a:extLst>
              </p:cNvPr>
              <p:cNvSpPr/>
              <p:nvPr/>
            </p:nvSpPr>
            <p:spPr>
              <a:xfrm>
                <a:off x="15634988" y="4370503"/>
                <a:ext cx="4763400" cy="6339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4300" tIns="17150" rIns="34300" bIns="17150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ato" panose="020F0502020204030203" pitchFamily="34" charset="77"/>
                    <a:ea typeface="Roboto Medium"/>
                    <a:cs typeface="Roboto Medium"/>
                    <a:sym typeface="Roboto Medium"/>
                  </a:rPr>
                  <a:t>Optimize</a:t>
                </a: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 panose="020F0502020204030203" pitchFamily="34" charset="77"/>
                  <a:ea typeface="Roboto Medium"/>
                  <a:cs typeface="Roboto Medium"/>
                  <a:sym typeface="Roboto Medium"/>
                </a:endParaRPr>
              </a:p>
            </p:txBody>
          </p:sp>
        </p:grpSp>
      </p:grpSp>
      <p:graphicFrame>
        <p:nvGraphicFramePr>
          <p:cNvPr id="59" name="Google Shape;115;p17">
            <a:extLst>
              <a:ext uri="{FF2B5EF4-FFF2-40B4-BE49-F238E27FC236}">
                <a16:creationId xmlns:a16="http://schemas.microsoft.com/office/drawing/2014/main" id="{024F39EA-799D-004D-9CBF-4F4ACC885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801794"/>
              </p:ext>
            </p:extLst>
          </p:nvPr>
        </p:nvGraphicFramePr>
        <p:xfrm>
          <a:off x="2218131" y="1171206"/>
          <a:ext cx="6597250" cy="23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7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  <a:ea typeface="Roboto Medium"/>
                          <a:cs typeface="Roboto Medium"/>
                          <a:sym typeface="Roboto Medium"/>
                        </a:rPr>
                        <a:t>1H Oct</a:t>
                      </a:r>
                      <a:endParaRPr sz="1200" b="0" dirty="0">
                        <a:solidFill>
                          <a:schemeClr val="bg1"/>
                        </a:solidFill>
                        <a:latin typeface="Lato" panose="020F0502020204030203" pitchFamily="34" charset="77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34300" marR="34300" marT="17150" marB="1715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B6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  <a:ea typeface="Roboto Medium"/>
                          <a:cs typeface="Roboto Medium"/>
                          <a:sym typeface="Roboto Medium"/>
                        </a:rPr>
                        <a:t>2H Oct</a:t>
                      </a:r>
                      <a:endParaRPr sz="1200" b="0" dirty="0">
                        <a:solidFill>
                          <a:schemeClr val="bg1"/>
                        </a:solidFill>
                        <a:latin typeface="Lato" panose="020F0502020204030203" pitchFamily="34" charset="77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34300" marR="34300" marT="17150" marB="1715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B6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  <a:ea typeface="Roboto Medium"/>
                          <a:cs typeface="Roboto Medium"/>
                          <a:sym typeface="Roboto Medium"/>
                        </a:rPr>
                        <a:t>1H Nov</a:t>
                      </a:r>
                      <a:endParaRPr sz="50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34300" marR="34300" marT="17150" marB="1715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B6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  <a:ea typeface="Roboto Medium"/>
                          <a:cs typeface="Roboto Medium"/>
                          <a:sym typeface="Roboto Medium"/>
                        </a:rPr>
                        <a:t>2H Nov</a:t>
                      </a:r>
                      <a:endParaRPr sz="50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34300" marR="34300" marT="17150" marB="1715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B6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  <a:ea typeface="Roboto Medium"/>
                          <a:cs typeface="Roboto Medium"/>
                          <a:sym typeface="Roboto Medium"/>
                        </a:rPr>
                        <a:t>1H Dec</a:t>
                      </a:r>
                      <a:endParaRPr sz="50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34300" marR="34300" marT="17150" marB="1715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B6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  <a:ea typeface="Roboto Medium"/>
                          <a:cs typeface="Roboto Medium"/>
                          <a:sym typeface="Roboto Medium"/>
                        </a:rPr>
                        <a:t>2H Dec</a:t>
                      </a: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Lato" panose="020F0502020204030203" pitchFamily="34" charset="77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L="34300" marR="34300" marT="17150" marB="1715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Google Shape;116;p17">
            <a:extLst>
              <a:ext uri="{FF2B5EF4-FFF2-40B4-BE49-F238E27FC236}">
                <a16:creationId xmlns:a16="http://schemas.microsoft.com/office/drawing/2014/main" id="{CCF76101-E303-1D40-8820-2ABE87824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078693"/>
              </p:ext>
            </p:extLst>
          </p:nvPr>
        </p:nvGraphicFramePr>
        <p:xfrm>
          <a:off x="328610" y="1171206"/>
          <a:ext cx="1786750" cy="23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8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  <a:ea typeface="Roboto Medium"/>
                          <a:cs typeface="Roboto Medium"/>
                          <a:sym typeface="Roboto Medium"/>
                        </a:rPr>
                        <a:t>Phase</a:t>
                      </a:r>
                      <a:endParaRPr sz="50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34300" marR="34300" marT="17150" marB="1715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B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Google Shape;117;p17">
            <a:extLst>
              <a:ext uri="{FF2B5EF4-FFF2-40B4-BE49-F238E27FC236}">
                <a16:creationId xmlns:a16="http://schemas.microsoft.com/office/drawing/2014/main" id="{E3873E65-829F-C14A-BEE3-3236BE198817}"/>
              </a:ext>
            </a:extLst>
          </p:cNvPr>
          <p:cNvSpPr/>
          <p:nvPr/>
        </p:nvSpPr>
        <p:spPr>
          <a:xfrm>
            <a:off x="2938425" y="1584250"/>
            <a:ext cx="2516700" cy="169500"/>
          </a:xfrm>
          <a:prstGeom prst="homePlate">
            <a:avLst>
              <a:gd name="adj" fmla="val 50000"/>
            </a:avLst>
          </a:prstGeom>
          <a:solidFill>
            <a:srgbClr val="42A7CE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18;p17">
            <a:extLst>
              <a:ext uri="{FF2B5EF4-FFF2-40B4-BE49-F238E27FC236}">
                <a16:creationId xmlns:a16="http://schemas.microsoft.com/office/drawing/2014/main" id="{75BAF5C9-4097-B94F-8E48-A11A55E38163}"/>
              </a:ext>
            </a:extLst>
          </p:cNvPr>
          <p:cNvSpPr/>
          <p:nvPr/>
        </p:nvSpPr>
        <p:spPr>
          <a:xfrm>
            <a:off x="5247375" y="2048400"/>
            <a:ext cx="1602000" cy="169500"/>
          </a:xfrm>
          <a:prstGeom prst="homePlate">
            <a:avLst>
              <a:gd name="adj" fmla="val 50000"/>
            </a:avLst>
          </a:prstGeom>
          <a:solidFill>
            <a:srgbClr val="42A7CE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119;p17">
            <a:extLst>
              <a:ext uri="{FF2B5EF4-FFF2-40B4-BE49-F238E27FC236}">
                <a16:creationId xmlns:a16="http://schemas.microsoft.com/office/drawing/2014/main" id="{72971272-225E-8441-9CC8-C10BE0DFCC97}"/>
              </a:ext>
            </a:extLst>
          </p:cNvPr>
          <p:cNvSpPr/>
          <p:nvPr/>
        </p:nvSpPr>
        <p:spPr>
          <a:xfrm>
            <a:off x="2277450" y="2532613"/>
            <a:ext cx="964200" cy="169500"/>
          </a:xfrm>
          <a:prstGeom prst="homePlate">
            <a:avLst>
              <a:gd name="adj" fmla="val 50000"/>
            </a:avLst>
          </a:prstGeom>
          <a:solidFill>
            <a:srgbClr val="9CBB59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 dirty="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 dirty="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120;p17">
            <a:extLst>
              <a:ext uri="{FF2B5EF4-FFF2-40B4-BE49-F238E27FC236}">
                <a16:creationId xmlns:a16="http://schemas.microsoft.com/office/drawing/2014/main" id="{3E47C25E-F131-6E46-8DDC-9E62E4EE861B}"/>
              </a:ext>
            </a:extLst>
          </p:cNvPr>
          <p:cNvSpPr/>
          <p:nvPr/>
        </p:nvSpPr>
        <p:spPr>
          <a:xfrm>
            <a:off x="3770925" y="3202400"/>
            <a:ext cx="2156100" cy="169500"/>
          </a:xfrm>
          <a:prstGeom prst="homePlate">
            <a:avLst>
              <a:gd name="adj" fmla="val 50000"/>
            </a:avLst>
          </a:prstGeom>
          <a:solidFill>
            <a:srgbClr val="9CBB59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121;p17">
            <a:extLst>
              <a:ext uri="{FF2B5EF4-FFF2-40B4-BE49-F238E27FC236}">
                <a16:creationId xmlns:a16="http://schemas.microsoft.com/office/drawing/2014/main" id="{3A8562E4-C93A-7747-A597-6E1611241822}"/>
              </a:ext>
            </a:extLst>
          </p:cNvPr>
          <p:cNvSpPr/>
          <p:nvPr/>
        </p:nvSpPr>
        <p:spPr>
          <a:xfrm>
            <a:off x="2218125" y="1875975"/>
            <a:ext cx="2132100" cy="169500"/>
          </a:xfrm>
          <a:prstGeom prst="homePlate">
            <a:avLst>
              <a:gd name="adj" fmla="val 50000"/>
            </a:avLst>
          </a:prstGeom>
          <a:solidFill>
            <a:srgbClr val="42A7CE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122;p17">
            <a:extLst>
              <a:ext uri="{FF2B5EF4-FFF2-40B4-BE49-F238E27FC236}">
                <a16:creationId xmlns:a16="http://schemas.microsoft.com/office/drawing/2014/main" id="{06782935-F041-C844-B7AE-3D2EACB4873C}"/>
              </a:ext>
            </a:extLst>
          </p:cNvPr>
          <p:cNvSpPr/>
          <p:nvPr/>
        </p:nvSpPr>
        <p:spPr>
          <a:xfrm>
            <a:off x="2765475" y="2738638"/>
            <a:ext cx="1251900" cy="169500"/>
          </a:xfrm>
          <a:prstGeom prst="homePlate">
            <a:avLst>
              <a:gd name="adj" fmla="val 50000"/>
            </a:avLst>
          </a:prstGeom>
          <a:solidFill>
            <a:srgbClr val="9CBB59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123;p17">
            <a:extLst>
              <a:ext uri="{FF2B5EF4-FFF2-40B4-BE49-F238E27FC236}">
                <a16:creationId xmlns:a16="http://schemas.microsoft.com/office/drawing/2014/main" id="{5B7760D8-1C72-5048-97F9-CFA4CBA4C3A5}"/>
              </a:ext>
            </a:extLst>
          </p:cNvPr>
          <p:cNvSpPr/>
          <p:nvPr/>
        </p:nvSpPr>
        <p:spPr>
          <a:xfrm>
            <a:off x="3232800" y="3596750"/>
            <a:ext cx="1786800" cy="169500"/>
          </a:xfrm>
          <a:prstGeom prst="homePlate">
            <a:avLst>
              <a:gd name="adj" fmla="val 50000"/>
            </a:avLst>
          </a:prstGeom>
          <a:solidFill>
            <a:srgbClr val="9E7ECB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124;p17">
            <a:extLst>
              <a:ext uri="{FF2B5EF4-FFF2-40B4-BE49-F238E27FC236}">
                <a16:creationId xmlns:a16="http://schemas.microsoft.com/office/drawing/2014/main" id="{878AB70E-0A79-304B-8E2C-A50FDA4193FB}"/>
              </a:ext>
            </a:extLst>
          </p:cNvPr>
          <p:cNvSpPr/>
          <p:nvPr/>
        </p:nvSpPr>
        <p:spPr>
          <a:xfrm>
            <a:off x="5927100" y="3202400"/>
            <a:ext cx="1339500" cy="169500"/>
          </a:xfrm>
          <a:prstGeom prst="homePlate">
            <a:avLst>
              <a:gd name="adj" fmla="val 50000"/>
            </a:avLst>
          </a:prstGeom>
          <a:solidFill>
            <a:srgbClr val="9CBB59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25;p17">
            <a:extLst>
              <a:ext uri="{FF2B5EF4-FFF2-40B4-BE49-F238E27FC236}">
                <a16:creationId xmlns:a16="http://schemas.microsoft.com/office/drawing/2014/main" id="{0C419302-2D18-D247-BBC3-EBF63DA98887}"/>
              </a:ext>
            </a:extLst>
          </p:cNvPr>
          <p:cNvSpPr/>
          <p:nvPr/>
        </p:nvSpPr>
        <p:spPr>
          <a:xfrm>
            <a:off x="5509875" y="3813950"/>
            <a:ext cx="1339500" cy="169500"/>
          </a:xfrm>
          <a:prstGeom prst="homePlate">
            <a:avLst>
              <a:gd name="adj" fmla="val 50000"/>
            </a:avLst>
          </a:prstGeom>
          <a:solidFill>
            <a:srgbClr val="9E7ECB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[INST}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126;p17">
            <a:extLst>
              <a:ext uri="{FF2B5EF4-FFF2-40B4-BE49-F238E27FC236}">
                <a16:creationId xmlns:a16="http://schemas.microsoft.com/office/drawing/2014/main" id="{570848DA-9DEC-954F-AD64-507720401D28}"/>
              </a:ext>
            </a:extLst>
          </p:cNvPr>
          <p:cNvSpPr/>
          <p:nvPr/>
        </p:nvSpPr>
        <p:spPr>
          <a:xfrm>
            <a:off x="6618000" y="4085350"/>
            <a:ext cx="1602000" cy="169500"/>
          </a:xfrm>
          <a:prstGeom prst="homePlate">
            <a:avLst>
              <a:gd name="adj" fmla="val 50000"/>
            </a:avLst>
          </a:prstGeom>
          <a:solidFill>
            <a:srgbClr val="9E7ECB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127;p17">
            <a:extLst>
              <a:ext uri="{FF2B5EF4-FFF2-40B4-BE49-F238E27FC236}">
                <a16:creationId xmlns:a16="http://schemas.microsoft.com/office/drawing/2014/main" id="{B89C0CC9-4E7E-F142-B6B7-D9AC77464809}"/>
              </a:ext>
            </a:extLst>
          </p:cNvPr>
          <p:cNvSpPr/>
          <p:nvPr/>
        </p:nvSpPr>
        <p:spPr>
          <a:xfrm>
            <a:off x="3241650" y="3814300"/>
            <a:ext cx="2258700" cy="169500"/>
          </a:xfrm>
          <a:prstGeom prst="homePlate">
            <a:avLst>
              <a:gd name="adj" fmla="val 50000"/>
            </a:avLst>
          </a:prstGeom>
          <a:solidFill>
            <a:srgbClr val="9E7ECB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128;p17">
            <a:extLst>
              <a:ext uri="{FF2B5EF4-FFF2-40B4-BE49-F238E27FC236}">
                <a16:creationId xmlns:a16="http://schemas.microsoft.com/office/drawing/2014/main" id="{119504BC-F051-DB4C-AFA0-369569A8891B}"/>
              </a:ext>
            </a:extLst>
          </p:cNvPr>
          <p:cNvSpPr/>
          <p:nvPr/>
        </p:nvSpPr>
        <p:spPr>
          <a:xfrm>
            <a:off x="6858825" y="3813950"/>
            <a:ext cx="1251900" cy="169500"/>
          </a:xfrm>
          <a:prstGeom prst="homePlate">
            <a:avLst>
              <a:gd name="adj" fmla="val 50000"/>
            </a:avLst>
          </a:prstGeom>
          <a:solidFill>
            <a:srgbClr val="9E7ECB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29;p17">
            <a:extLst>
              <a:ext uri="{FF2B5EF4-FFF2-40B4-BE49-F238E27FC236}">
                <a16:creationId xmlns:a16="http://schemas.microsoft.com/office/drawing/2014/main" id="{BCE08C17-293A-A547-9729-57699EB67C5C}"/>
              </a:ext>
            </a:extLst>
          </p:cNvPr>
          <p:cNvSpPr/>
          <p:nvPr/>
        </p:nvSpPr>
        <p:spPr>
          <a:xfrm>
            <a:off x="2765475" y="2970525"/>
            <a:ext cx="3161400" cy="169500"/>
          </a:xfrm>
          <a:prstGeom prst="homePlate">
            <a:avLst>
              <a:gd name="adj" fmla="val 50000"/>
            </a:avLst>
          </a:prstGeom>
          <a:solidFill>
            <a:srgbClr val="9CBB59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30;p17">
            <a:extLst>
              <a:ext uri="{FF2B5EF4-FFF2-40B4-BE49-F238E27FC236}">
                <a16:creationId xmlns:a16="http://schemas.microsoft.com/office/drawing/2014/main" id="{8CD1449A-B056-CE4A-9E16-DDA5AC1C58D4}"/>
              </a:ext>
            </a:extLst>
          </p:cNvPr>
          <p:cNvSpPr/>
          <p:nvPr/>
        </p:nvSpPr>
        <p:spPr>
          <a:xfrm>
            <a:off x="7088625" y="2719250"/>
            <a:ext cx="792300" cy="169500"/>
          </a:xfrm>
          <a:prstGeom prst="homePlate">
            <a:avLst>
              <a:gd name="adj" fmla="val 50000"/>
            </a:avLst>
          </a:prstGeom>
          <a:solidFill>
            <a:srgbClr val="9CBB59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131;p17">
            <a:extLst>
              <a:ext uri="{FF2B5EF4-FFF2-40B4-BE49-F238E27FC236}">
                <a16:creationId xmlns:a16="http://schemas.microsoft.com/office/drawing/2014/main" id="{7B3A9896-FB51-A246-AB29-A813DF96059F}"/>
              </a:ext>
            </a:extLst>
          </p:cNvPr>
          <p:cNvSpPr/>
          <p:nvPr/>
        </p:nvSpPr>
        <p:spPr>
          <a:xfrm>
            <a:off x="5486250" y="2719250"/>
            <a:ext cx="897900" cy="169500"/>
          </a:xfrm>
          <a:prstGeom prst="homePlate">
            <a:avLst>
              <a:gd name="adj" fmla="val 50000"/>
            </a:avLst>
          </a:prstGeom>
          <a:solidFill>
            <a:srgbClr val="9CBB59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/>
            <a:r>
              <a:rPr lang="en" sz="800">
                <a:solidFill>
                  <a:srgbClr val="FFFFFF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[INST]</a:t>
            </a:r>
            <a:endParaRPr sz="800">
              <a:solidFill>
                <a:srgbClr val="FFFFFF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135945"/>
      </p:ext>
    </p:extLst>
  </p:cSld>
  <p:clrMapOvr>
    <a:masterClrMapping/>
  </p:clrMapOvr>
</p:sld>
</file>

<file path=ppt/theme/theme1.xml><?xml version="1.0" encoding="utf-8"?>
<a:theme xmlns:a="http://schemas.openxmlformats.org/drawingml/2006/main" name="ap_template_16x9_2017">
  <a:themeElements>
    <a:clrScheme name="Appian 4">
      <a:dk1>
        <a:srgbClr val="1C3B63"/>
      </a:dk1>
      <a:lt1>
        <a:srgbClr val="FEFFFF"/>
      </a:lt1>
      <a:dk2>
        <a:srgbClr val="E5E5E5"/>
      </a:dk2>
      <a:lt2>
        <a:srgbClr val="3FA7CE"/>
      </a:lt2>
      <a:accent1>
        <a:srgbClr val="E2202C"/>
      </a:accent1>
      <a:accent2>
        <a:srgbClr val="FD9526"/>
      </a:accent2>
      <a:accent3>
        <a:srgbClr val="9BBB59"/>
      </a:accent3>
      <a:accent4>
        <a:srgbClr val="9E7ECA"/>
      </a:accent4>
      <a:accent5>
        <a:srgbClr val="FBF4E0"/>
      </a:accent5>
      <a:accent6>
        <a:srgbClr val="6C6D6C"/>
      </a:accent6>
      <a:hlink>
        <a:srgbClr val="0067A4"/>
      </a:hlink>
      <a:folHlink>
        <a:srgbClr val="0054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5571</TotalTime>
  <Words>169</Words>
  <Application>Microsoft Macintosh PowerPoint</Application>
  <PresentationFormat>On-screen Show (16:9)</PresentationFormat>
  <Paragraphs>51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Lato</vt:lpstr>
      <vt:lpstr>Roboto Medium</vt:lpstr>
      <vt:lpstr>Lato Light</vt:lpstr>
      <vt:lpstr>Calibri</vt:lpstr>
      <vt:lpstr>ap_template_16x9_2017</vt:lpstr>
      <vt:lpstr>[Insert Project Name] Project Roadmap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[Insert Project Name]</dc:title>
  <cp:lastModifiedBy>Microsoft Office User</cp:lastModifiedBy>
  <cp:revision>4</cp:revision>
  <dcterms:modified xsi:type="dcterms:W3CDTF">2020-11-10T18:44:27Z</dcterms:modified>
</cp:coreProperties>
</file>